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tags/tag49.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tags/tag29.xml" ContentType="application/vnd.openxmlformats-officedocument.presentationml.tags+xml"/>
  <Override PartName="/ppt/tags/tag38.xml" ContentType="application/vnd.openxmlformats-officedocument.presentationml.tags+xml"/>
  <Override PartName="/ppt/tags/tag47.xml" ContentType="application/vnd.openxmlformats-officedocument.presentationml.tags+xml"/>
  <Override PartName="/ppt/tags/tag56.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36.xml" ContentType="application/vnd.openxmlformats-officedocument.presentationml.tags+xml"/>
  <Override PartName="/ppt/tags/tag45.xml" ContentType="application/vnd.openxmlformats-officedocument.presentationml.tags+xml"/>
  <Override PartName="/ppt/tags/tag54.xml" ContentType="application/vnd.openxmlformats-officedocument.presentationml.tags+xml"/>
  <Override PartName="/docProps/custom.xml" ContentType="application/vnd.openxmlformats-officedocument.custom-propertie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34.xml" ContentType="application/vnd.openxmlformats-officedocument.presentationml.tags+xml"/>
  <Override PartName="/ppt/tags/tag43.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tags/tag41.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tags/tag3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482" r:id="rId2"/>
    <p:sldId id="507" r:id="rId3"/>
    <p:sldId id="508" r:id="rId4"/>
    <p:sldId id="509" r:id="rId5"/>
    <p:sldId id="510" r:id="rId6"/>
    <p:sldId id="511" r:id="rId7"/>
    <p:sldId id="512" r:id="rId8"/>
    <p:sldId id="513" r:id="rId9"/>
    <p:sldId id="514" r:id="rId10"/>
    <p:sldId id="534" r:id="rId11"/>
    <p:sldId id="535" r:id="rId12"/>
    <p:sldId id="536" r:id="rId13"/>
    <p:sldId id="537" r:id="rId14"/>
    <p:sldId id="538" r:id="rId15"/>
    <p:sldId id="539" r:id="rId16"/>
    <p:sldId id="540" r:id="rId17"/>
    <p:sldId id="542" r:id="rId18"/>
  </p:sldIdLst>
  <p:sldSz cx="12192000" cy="6858000"/>
  <p:notesSz cx="6858000" cy="9144000"/>
  <p:embeddedFontLst>
    <p:embeddedFont>
      <p:font typeface="汉仪书魂体简" charset="-122"/>
      <p:regular r:id="rId20"/>
    </p:embeddedFont>
    <p:embeddedFont>
      <p:font typeface="微软雅黑" pitchFamily="34" charset="-122"/>
      <p:regular r:id="rId21"/>
      <p:bold r:id="rId22"/>
    </p:embeddedFont>
    <p:embeddedFont>
      <p:font typeface="方正粗黑宋简体" pitchFamily="2" charset="-122"/>
      <p:regular r:id="rId23"/>
    </p:embeddedFont>
    <p:embeddedFont>
      <p:font typeface="楷体" pitchFamily="49" charset="-122"/>
      <p:regular r:id="rId24"/>
    </p:embeddedFont>
    <p:embeddedFont>
      <p:font typeface="黑体" pitchFamily="49" charset="-122"/>
      <p:regular r:id="rId25"/>
    </p:embeddedFont>
    <p:embeddedFont>
      <p:font typeface="Calibri" pitchFamily="34" charset="0"/>
      <p:regular r:id="rId26"/>
      <p:bold r:id="rId27"/>
      <p:italic r:id="rId28"/>
      <p:boldItalic r:id="rId29"/>
    </p:embeddedFont>
    <p:embeddedFont>
      <p:font typeface="Calibri Light" charset="0"/>
      <p:regular r:id="rId30"/>
      <p:italic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EAEFF7"/>
    <a:srgbClr val="1D41D5"/>
    <a:srgbClr val="0070C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690"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2023-02-15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1117DDCB-88F8-4C0C-946E-463F46B0E8CA}" type="slidenum">
              <a:rPr lang="zh-CN" altLang="en-US" smtClean="0">
                <a:solidFill>
                  <a:prstClr val="black"/>
                </a:solidFill>
              </a:rPr>
              <a:pPr/>
              <a:t>1</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页">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6731540"/>
            <a:ext cx="12192347"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0" name="矩形 9"/>
          <p:cNvSpPr/>
          <p:nvPr userDrawn="1">
            <p:custDataLst>
              <p:tags r:id="rId2"/>
            </p:custDataLst>
          </p:nvPr>
        </p:nvSpPr>
        <p:spPr>
          <a:xfrm>
            <a:off x="-9158" y="0"/>
            <a:ext cx="12192347" cy="11967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8" name="矩形 17"/>
          <p:cNvSpPr/>
          <p:nvPr userDrawn="1">
            <p:custDataLst>
              <p:tags r:id="rId3"/>
            </p:custDataLst>
          </p:nvPr>
        </p:nvSpPr>
        <p:spPr>
          <a:xfrm>
            <a:off x="-9158" y="1300962"/>
            <a:ext cx="8219911"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9" name="矩形 18"/>
          <p:cNvSpPr/>
          <p:nvPr userDrawn="1">
            <p:custDataLst>
              <p:tags r:id="rId4"/>
            </p:custDataLst>
          </p:nvPr>
        </p:nvSpPr>
        <p:spPr>
          <a:xfrm>
            <a:off x="8964818" y="1300962"/>
            <a:ext cx="3218371"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22" name="标题 1"/>
          <p:cNvSpPr>
            <a:spLocks noGrp="1"/>
          </p:cNvSpPr>
          <p:nvPr>
            <p:ph type="title"/>
            <p:custDataLst>
              <p:tags r:id="rId5"/>
            </p:custDataLst>
          </p:nvPr>
        </p:nvSpPr>
        <p:spPr>
          <a:xfrm>
            <a:off x="0" y="1372962"/>
            <a:ext cx="12183188" cy="635598"/>
          </a:xfrm>
        </p:spPr>
        <p:txBody>
          <a:bodyPr>
            <a:normAutofit/>
          </a:bodyPr>
          <a:lstStyle>
            <a:lvl1pPr algn="ctr">
              <a:defRPr sz="2800">
                <a:latin typeface="黑体" panose="02010609060101010101" charset="-122"/>
                <a:ea typeface="黑体" panose="02010609060101010101" charset="-122"/>
              </a:defRPr>
            </a:lvl1pPr>
          </a:lstStyle>
          <a:p>
            <a:r>
              <a:rPr lang="zh-CN" altLang="en-US"/>
              <a:t>单击此处编辑母版标题样式</a:t>
            </a:r>
          </a:p>
        </p:txBody>
      </p:sp>
      <p:sp>
        <p:nvSpPr>
          <p:cNvPr id="23" name="内容占位符 2"/>
          <p:cNvSpPr>
            <a:spLocks noGrp="1"/>
          </p:cNvSpPr>
          <p:nvPr>
            <p:ph idx="1"/>
            <p:custDataLst>
              <p:tags r:id="rId6"/>
            </p:custDataLst>
          </p:nvPr>
        </p:nvSpPr>
        <p:spPr>
          <a:xfrm>
            <a:off x="275557" y="2173830"/>
            <a:ext cx="11641232" cy="4381500"/>
          </a:xfrm>
        </p:spPr>
        <p:txBody>
          <a:bodyPr>
            <a:normAutofit/>
          </a:bodyPr>
          <a:lstStyle>
            <a:lvl1pPr marL="342900" indent="-342900" algn="ctr">
              <a:buFont typeface="Wingdings" panose="05000000000000000000" pitchFamily="2" charset="2"/>
              <a:buChar char="Ø"/>
              <a:defRPr sz="2400">
                <a:latin typeface="黑体" panose="02010609060101010101" charset="-122"/>
                <a:ea typeface="黑体" panose="02010609060101010101" charset="-122"/>
              </a:defRPr>
            </a:lvl1pPr>
          </a:lstStyle>
          <a:p>
            <a:pPr lvl="0"/>
            <a:r>
              <a:rPr lang="zh-CN" altLang="en-US"/>
              <a:t>单击此处编辑母版文本样式</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2023-02-15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cstate="print">
            <a:alphaModFix amt="14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2023-02-15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jpeg"/><Relationship Id="rId5" Type="http://schemas.openxmlformats.org/officeDocument/2006/relationships/slideLayout" Target="../slideLayouts/slideLayout7.xml"/><Relationship Id="rId4" Type="http://schemas.openxmlformats.org/officeDocument/2006/relationships/tags" Target="../tags/tag4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7.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8.pn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9.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53.xml"/><Relationship Id="rId7" Type="http://schemas.openxmlformats.org/officeDocument/2006/relationships/image" Target="../media/image21.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20.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56.xml"/><Relationship Id="rId7" Type="http://schemas.openxmlformats.org/officeDocument/2006/relationships/image" Target="../media/image23.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jpeg"/><Relationship Id="rId5" Type="http://schemas.openxmlformats.org/officeDocument/2006/relationships/slideLayout" Target="../slideLayouts/slideLayout7.xml"/><Relationship Id="rId4" Type="http://schemas.openxmlformats.org/officeDocument/2006/relationships/tags" Target="../tags/tag57.xml"/><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5.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jpeg"/><Relationship Id="rId5" Type="http://schemas.openxmlformats.org/officeDocument/2006/relationships/slideLayout" Target="../slideLayouts/slideLayout7.xml"/><Relationship Id="rId4" Type="http://schemas.openxmlformats.org/officeDocument/2006/relationships/tags" Target="../tags/tag21.xml"/></Relationships>
</file>

<file path=ppt/slides/_rels/slide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3.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6.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29.xml"/><Relationship Id="rId7" Type="http://schemas.openxmlformats.org/officeDocument/2006/relationships/image" Target="../media/image1.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7.xml"/><Relationship Id="rId11" Type="http://schemas.openxmlformats.org/officeDocument/2006/relationships/image" Target="../media/image9.jpeg"/><Relationship Id="rId5" Type="http://schemas.openxmlformats.org/officeDocument/2006/relationships/tags" Target="../tags/tag31.xml"/><Relationship Id="rId10" Type="http://schemas.openxmlformats.org/officeDocument/2006/relationships/image" Target="../media/image3.png"/><Relationship Id="rId4" Type="http://schemas.openxmlformats.org/officeDocument/2006/relationships/tags" Target="../tags/tag30.xml"/><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6" cstate="print"/>
          <a:stretch>
            <a:fillRect/>
          </a:stretch>
        </p:blipFill>
        <p:spPr>
          <a:xfrm>
            <a:off x="-39370" y="0"/>
            <a:ext cx="12271375" cy="6857365"/>
          </a:xfrm>
          <a:prstGeom prst="rect">
            <a:avLst/>
          </a:prstGeom>
        </p:spPr>
      </p:pic>
      <p:sp>
        <p:nvSpPr>
          <p:cNvPr id="10" name="主标题"/>
          <p:cNvSpPr>
            <a:spLocks noChangeArrowheads="1" noChangeShapeType="1" noTextEdit="1"/>
          </p:cNvSpPr>
          <p:nvPr>
            <p:custDataLst>
              <p:tags r:id="rId2"/>
            </p:custDataLst>
          </p:nvPr>
        </p:nvSpPr>
        <p:spPr bwMode="auto">
          <a:xfrm>
            <a:off x="1907546" y="1262532"/>
            <a:ext cx="7916809" cy="824842"/>
          </a:xfrm>
          <a:prstGeom prst="rect">
            <a:avLst/>
          </a:prstGeom>
        </p:spPr>
        <p:txBody>
          <a:bodyPr wrap="none" fromWordArt="1"/>
          <a:lstStyle/>
          <a:p>
            <a:pPr algn="ctr" fontAlgn="base">
              <a:spcBef>
                <a:spcPct val="0"/>
              </a:spcBef>
              <a:spcAft>
                <a:spcPct val="0"/>
              </a:spcAft>
            </a:pPr>
            <a:r>
              <a:rPr lang="zh-CN" altLang="en-US" sz="6000" kern="10" spc="275">
                <a:solidFill>
                  <a:schemeClr val="bg1"/>
                </a:solidFill>
                <a:latin typeface="汉仪书魂体简" panose="02010609000101010101" charset="-122"/>
                <a:ea typeface="汉仪书魂体简" panose="02010609000101010101" charset="-122"/>
                <a:cs typeface="汉仪书魂体简" panose="02010609000101010101" charset="-122"/>
                <a:sym typeface="字魂59号-创粗黑" panose="00000500000000000000" pitchFamily="2" charset="-122"/>
              </a:rPr>
              <a:t>第</a:t>
            </a:r>
            <a:r>
              <a:rPr lang="en-US" altLang="zh-CN" sz="6000" kern="10" spc="275">
                <a:solidFill>
                  <a:schemeClr val="bg1"/>
                </a:solidFill>
                <a:latin typeface="汉仪书魂体简" panose="02010609000101010101" charset="-122"/>
                <a:ea typeface="汉仪书魂体简" panose="02010609000101010101" charset="-122"/>
                <a:cs typeface="汉仪书魂体简" panose="02010609000101010101" charset="-122"/>
                <a:sym typeface="字魂59号-创粗黑" panose="00000500000000000000" pitchFamily="2" charset="-122"/>
              </a:rPr>
              <a:t>3</a:t>
            </a:r>
            <a:r>
              <a:rPr lang="zh-CN" altLang="en-US" sz="6000" kern="10" spc="275">
                <a:solidFill>
                  <a:schemeClr val="bg1"/>
                </a:solidFill>
                <a:latin typeface="汉仪书魂体简" panose="02010609000101010101" charset="-122"/>
                <a:ea typeface="汉仪书魂体简" panose="02010609000101010101" charset="-122"/>
                <a:cs typeface="汉仪书魂体简" panose="02010609000101010101" charset="-122"/>
                <a:sym typeface="字魂59号-创粗黑" panose="00000500000000000000" pitchFamily="2" charset="-122"/>
              </a:rPr>
              <a:t>课 中古时期的欧洲</a:t>
            </a:r>
          </a:p>
        </p:txBody>
      </p:sp>
      <p:sp>
        <p:nvSpPr>
          <p:cNvPr id="3" name="主标题"/>
          <p:cNvSpPr>
            <a:spLocks noChangeArrowheads="1" noChangeShapeType="1" noTextEdit="1"/>
          </p:cNvSpPr>
          <p:nvPr>
            <p:custDataLst>
              <p:tags r:id="rId3"/>
            </p:custDataLst>
          </p:nvPr>
        </p:nvSpPr>
        <p:spPr bwMode="auto">
          <a:xfrm>
            <a:off x="6" y="152"/>
            <a:ext cx="7916809" cy="824842"/>
          </a:xfrm>
          <a:prstGeom prst="rect">
            <a:avLst/>
          </a:prstGeom>
        </p:spPr>
        <p:txBody>
          <a:bodyPr wrap="none" fromWordArt="1"/>
          <a:lstStyle/>
          <a:p>
            <a:pPr algn="l" fontAlgn="base">
              <a:spcBef>
                <a:spcPct val="0"/>
              </a:spcBef>
              <a:spcAft>
                <a:spcPct val="0"/>
              </a:spcAft>
            </a:pPr>
            <a:r>
              <a:rPr lang="zh-CN" altLang="en-US" sz="2800" b="1" kern="10" spc="275">
                <a:solidFill>
                  <a:schemeClr val="bg1"/>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rPr>
              <a:t>第二单元 中古时期的世界</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4"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1" name="文本框 10"/>
          <p:cNvSpPr txBox="1"/>
          <p:nvPr/>
        </p:nvSpPr>
        <p:spPr>
          <a:xfrm>
            <a:off x="5394960" y="38735"/>
            <a:ext cx="4748530"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（四）曙光（</a:t>
            </a:r>
            <a:r>
              <a:rPr lang="en-US" altLang="zh-CN" sz="3200" b="1" dirty="0">
                <a:latin typeface="微软雅黑" panose="020B0503020204020204" charset="-122"/>
                <a:ea typeface="微软雅黑" panose="020B0503020204020204" charset="-122"/>
                <a:cs typeface="微软雅黑" panose="020B0503020204020204" charset="-122"/>
                <a:sym typeface="+mn-ea"/>
              </a:rPr>
              <a:t>11</a:t>
            </a:r>
            <a:r>
              <a:rPr lang="zh-CN" altLang="en-US" sz="3200" b="1" dirty="0">
                <a:latin typeface="微软雅黑" panose="020B0503020204020204" charset="-122"/>
                <a:ea typeface="微软雅黑" panose="020B0503020204020204" charset="-122"/>
                <a:cs typeface="微软雅黑" panose="020B0503020204020204" charset="-122"/>
                <a:sym typeface="+mn-ea"/>
              </a:rPr>
              <a:t>世纪后）</a:t>
            </a:r>
          </a:p>
        </p:txBody>
      </p:sp>
      <p:sp>
        <p:nvSpPr>
          <p:cNvPr id="31" name="文本框 30"/>
          <p:cNvSpPr txBox="1"/>
          <p:nvPr/>
        </p:nvSpPr>
        <p:spPr>
          <a:xfrm>
            <a:off x="1322070" y="840105"/>
            <a:ext cx="9547225" cy="1038860"/>
          </a:xfrm>
          <a:prstGeom prst="rect">
            <a:avLst/>
          </a:prstGeom>
          <a:solidFill>
            <a:srgbClr val="FFFF99"/>
          </a:solidFill>
          <a:ln w="12700" cmpd="sng">
            <a:noFill/>
            <a:prstDash val="solid"/>
          </a:ln>
          <a:effectLst>
            <a:outerShdw blurRad="50800" dist="76200" dir="2700000" algn="tl" rotWithShape="0">
              <a:prstClr val="black">
                <a:alpha val="40000"/>
              </a:prstClr>
            </a:outerShdw>
          </a:effectLst>
        </p:spPr>
        <p:txBody>
          <a:bodyPr wrap="square" rtlCol="0">
            <a:spAutoFit/>
          </a:bodyPr>
          <a:lstStyle/>
          <a:p>
            <a:pPr fontAlgn="auto">
              <a:lnSpc>
                <a:spcPct val="110000"/>
              </a:lnSpc>
            </a:pPr>
            <a:r>
              <a:rPr lang="en-US" sz="2800" b="1" kern="0" dirty="0" smtClean="0">
                <a:latin typeface="楷体" panose="02010609060101010101" charset="-122"/>
                <a:ea typeface="楷体" panose="02010609060101010101" charset="-122"/>
                <a:sym typeface="+mn-ea"/>
              </a:rPr>
              <a:t>    “</a:t>
            </a:r>
            <a:r>
              <a:rPr lang="zh-CN" altLang="en-US" sz="2800" b="1" kern="0" dirty="0" smtClean="0">
                <a:latin typeface="楷体" panose="02010609060101010101" charset="-122"/>
                <a:ea typeface="楷体" panose="02010609060101010101" charset="-122"/>
                <a:sym typeface="+mn-ea"/>
              </a:rPr>
              <a:t>城市的空气使人自由</a:t>
            </a:r>
            <a:r>
              <a:rPr lang="en-US" altLang="zh-CN" sz="2800" b="1" kern="0" dirty="0" smtClean="0">
                <a:latin typeface="楷体" panose="02010609060101010101" charset="-122"/>
                <a:ea typeface="楷体" panose="02010609060101010101" charset="-122"/>
                <a:sym typeface="+mn-ea"/>
              </a:rPr>
              <a:t>”</a:t>
            </a:r>
            <a:r>
              <a:rPr lang="zh-CN" altLang="en-US" sz="2800" b="1" kern="0" dirty="0" smtClean="0">
                <a:latin typeface="楷体" panose="02010609060101010101" charset="-122"/>
                <a:ea typeface="楷体" panose="02010609060101010101" charset="-122"/>
                <a:sym typeface="+mn-ea"/>
              </a:rPr>
              <a:t>，</a:t>
            </a:r>
            <a:r>
              <a:rPr sz="2800" b="1" kern="0" dirty="0" smtClean="0">
                <a:latin typeface="楷体" panose="02010609060101010101" charset="-122"/>
                <a:ea typeface="楷体" panose="02010609060101010101" charset="-122"/>
                <a:sym typeface="+mn-ea"/>
              </a:rPr>
              <a:t>逃亡到城市的</a:t>
            </a:r>
            <a:r>
              <a:rPr sz="2800" b="1" kern="0" dirty="0" smtClean="0">
                <a:solidFill>
                  <a:srgbClr val="FF0000"/>
                </a:solidFill>
                <a:latin typeface="楷体" panose="02010609060101010101" charset="-122"/>
                <a:ea typeface="楷体" panose="02010609060101010101" charset="-122"/>
                <a:sym typeface="+mn-ea"/>
              </a:rPr>
              <a:t>农奴</a:t>
            </a:r>
            <a:r>
              <a:rPr sz="2800" b="1" kern="0" dirty="0" smtClean="0">
                <a:latin typeface="楷体" panose="02010609060101010101" charset="-122"/>
                <a:ea typeface="楷体" panose="02010609060101010101" charset="-122"/>
                <a:sym typeface="+mn-ea"/>
              </a:rPr>
              <a:t>,只要</a:t>
            </a:r>
            <a:r>
              <a:rPr sz="2800" b="1" kern="0" dirty="0" smtClean="0">
                <a:solidFill>
                  <a:srgbClr val="FF0000"/>
                </a:solidFill>
                <a:latin typeface="楷体" panose="02010609060101010101" charset="-122"/>
                <a:ea typeface="楷体" panose="02010609060101010101" charset="-122"/>
                <a:sym typeface="+mn-ea"/>
              </a:rPr>
              <a:t>在城市住满一年零一天</a:t>
            </a:r>
            <a:r>
              <a:rPr sz="2800" b="1" kern="0" dirty="0" smtClean="0">
                <a:latin typeface="楷体" panose="02010609060101010101" charset="-122"/>
                <a:ea typeface="楷体" panose="02010609060101010101" charset="-122"/>
                <a:sym typeface="+mn-ea"/>
              </a:rPr>
              <a:t>,就可以获得</a:t>
            </a:r>
            <a:r>
              <a:rPr sz="2800" b="1" kern="0" dirty="0" smtClean="0">
                <a:solidFill>
                  <a:srgbClr val="FF0000"/>
                </a:solidFill>
                <a:latin typeface="楷体" panose="02010609060101010101" charset="-122"/>
                <a:ea typeface="楷体" panose="02010609060101010101" charset="-122"/>
                <a:sym typeface="+mn-ea"/>
              </a:rPr>
              <a:t>自由人</a:t>
            </a:r>
            <a:r>
              <a:rPr sz="2800" b="1" kern="0" dirty="0" smtClean="0">
                <a:latin typeface="楷体" panose="02010609060101010101" charset="-122"/>
                <a:ea typeface="楷体" panose="02010609060101010101" charset="-122"/>
                <a:sym typeface="+mn-ea"/>
              </a:rPr>
              <a:t>身份。</a:t>
            </a:r>
          </a:p>
        </p:txBody>
      </p:sp>
      <p:sp>
        <p:nvSpPr>
          <p:cNvPr id="6" name="文本框 5"/>
          <p:cNvSpPr txBox="1"/>
          <p:nvPr/>
        </p:nvSpPr>
        <p:spPr>
          <a:xfrm>
            <a:off x="312420" y="720090"/>
            <a:ext cx="2634615" cy="583565"/>
          </a:xfrm>
          <a:prstGeom prst="rect">
            <a:avLst/>
          </a:prstGeom>
          <a:noFill/>
        </p:spPr>
        <p:txBody>
          <a:bodyPr wrap="none" rtlCol="0">
            <a:spAutoFit/>
          </a:bodyPr>
          <a:lstStyle/>
          <a:p>
            <a:r>
              <a:rPr lang="en-US" sz="3200" b="1" dirty="0">
                <a:latin typeface="黑体" panose="02010609060101010101" charset="-122"/>
                <a:ea typeface="黑体" panose="02010609060101010101" charset="-122"/>
                <a:cs typeface="黑体" panose="02010609060101010101" charset="-122"/>
                <a:sym typeface="+mn-ea"/>
              </a:rPr>
              <a:t>2.</a:t>
            </a:r>
            <a:r>
              <a:rPr lang="zh-CN" altLang="en-US" sz="3200" b="1" dirty="0">
                <a:latin typeface="黑体" panose="02010609060101010101" charset="-122"/>
                <a:ea typeface="黑体" panose="02010609060101010101" charset="-122"/>
                <a:cs typeface="黑体" panose="02010609060101010101" charset="-122"/>
                <a:sym typeface="+mn-ea"/>
              </a:rPr>
              <a:t>城市的自治</a:t>
            </a:r>
          </a:p>
        </p:txBody>
      </p:sp>
      <p:sp>
        <p:nvSpPr>
          <p:cNvPr id="10" name="文本框 9"/>
          <p:cNvSpPr txBox="1"/>
          <p:nvPr/>
        </p:nvSpPr>
        <p:spPr>
          <a:xfrm>
            <a:off x="-123825" y="1303655"/>
            <a:ext cx="2152650" cy="521970"/>
          </a:xfrm>
          <a:prstGeom prst="rect">
            <a:avLst/>
          </a:prstGeom>
          <a:noFill/>
        </p:spPr>
        <p:txBody>
          <a:bodyPr wrap="square" rtlCol="0">
            <a:spAutoFit/>
          </a:bodyPr>
          <a:lstStyle/>
          <a:p>
            <a:pPr algn="l"/>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1</a:t>
            </a:r>
            <a:r>
              <a:rPr lang="zh-CN" altLang="en-US" sz="2800" dirty="0">
                <a:latin typeface="黑体" panose="02010609060101010101" charset="-122"/>
                <a:ea typeface="黑体" panose="02010609060101010101" charset="-122"/>
                <a:cs typeface="黑体" panose="02010609060101010101" charset="-122"/>
                <a:sym typeface="+mn-ea"/>
              </a:rPr>
              <a:t>）背景：</a:t>
            </a:r>
          </a:p>
        </p:txBody>
      </p:sp>
      <p:pic>
        <p:nvPicPr>
          <p:cNvPr id="29699" name="Picture 4" descr="c"/>
          <p:cNvPicPr>
            <a:picLocks noChangeAspect="1"/>
          </p:cNvPicPr>
          <p:nvPr/>
        </p:nvPicPr>
        <p:blipFill>
          <a:blip r:embed="rId5" cstate="print">
            <a:lum contrast="11998"/>
          </a:blip>
          <a:stretch>
            <a:fillRect/>
          </a:stretch>
        </p:blipFill>
        <p:spPr>
          <a:xfrm>
            <a:off x="7638415" y="2764790"/>
            <a:ext cx="4429125" cy="4025900"/>
          </a:xfrm>
          <a:prstGeom prst="rect">
            <a:avLst/>
          </a:prstGeom>
          <a:noFill/>
          <a:ln w="9525">
            <a:noFill/>
          </a:ln>
        </p:spPr>
      </p:pic>
      <p:sp>
        <p:nvSpPr>
          <p:cNvPr id="15" name="文本框 14"/>
          <p:cNvSpPr txBox="1"/>
          <p:nvPr/>
        </p:nvSpPr>
        <p:spPr>
          <a:xfrm>
            <a:off x="1841500" y="1303655"/>
            <a:ext cx="10010775" cy="891540"/>
          </a:xfrm>
          <a:prstGeom prst="rect">
            <a:avLst/>
          </a:prstGeom>
          <a:noFill/>
        </p:spPr>
        <p:txBody>
          <a:bodyPr wrap="square" rtlCol="0">
            <a:spAutoFit/>
          </a:bodyPr>
          <a:lstStyle/>
          <a:p>
            <a:pPr algn="l"/>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①</a:t>
            </a:r>
            <a:r>
              <a:rPr lang="zh-CN" altLang="en-US" sz="2600" dirty="0">
                <a:solidFill>
                  <a:srgbClr val="FF0000"/>
                </a:solidFill>
                <a:latin typeface="黑体" panose="02010609060101010101" charset="-122"/>
                <a:ea typeface="黑体" panose="02010609060101010101" charset="-122"/>
                <a:cs typeface="宋体" panose="02010600030101010101" pitchFamily="2" charset="-122"/>
                <a:sym typeface="+mn-ea"/>
              </a:rPr>
              <a:t>经济发展</a:t>
            </a: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：西欧封建社会走向稳定,封建经济获得一定发展。</a:t>
            </a:r>
            <a:r>
              <a:rPr lang="en-US" altLang="zh-CN" sz="2600" b="1" dirty="0">
                <a:latin typeface="宋体" panose="02010600030101010101" pitchFamily="2" charset="-122"/>
                <a:ea typeface="宋体" panose="02010600030101010101" pitchFamily="2" charset="-122"/>
                <a:cs typeface="宋体" panose="02010600030101010101" pitchFamily="2" charset="-122"/>
                <a:sym typeface="+mn-ea"/>
              </a:rPr>
              <a:t>10-11</a:t>
            </a: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世纪起，西欧各地兴起了众多城市；</a:t>
            </a:r>
          </a:p>
        </p:txBody>
      </p:sp>
      <p:sp>
        <p:nvSpPr>
          <p:cNvPr id="17" name="文本框 16"/>
          <p:cNvSpPr txBox="1"/>
          <p:nvPr/>
        </p:nvSpPr>
        <p:spPr>
          <a:xfrm>
            <a:off x="1841500" y="2195195"/>
            <a:ext cx="10010775" cy="891540"/>
          </a:xfrm>
          <a:prstGeom prst="rect">
            <a:avLst/>
          </a:prstGeom>
          <a:noFill/>
        </p:spPr>
        <p:txBody>
          <a:bodyPr wrap="square" rtlCol="0">
            <a:spAutoFit/>
          </a:bodyPr>
          <a:lstStyle/>
          <a:p>
            <a:pPr algn="l"/>
            <a:r>
              <a:rPr lang="zh-CN" altLang="en-US" sz="2600" dirty="0">
                <a:latin typeface="黑体" panose="02010609060101010101" charset="-122"/>
                <a:ea typeface="黑体" panose="02010609060101010101" charset="-122"/>
                <a:cs typeface="宋体" panose="02010600030101010101" pitchFamily="2" charset="-122"/>
                <a:sym typeface="+mn-ea"/>
              </a:rPr>
              <a:t>②</a:t>
            </a:r>
            <a:r>
              <a:rPr lang="zh-CN" altLang="en-US" sz="2600" dirty="0">
                <a:solidFill>
                  <a:srgbClr val="FF0000"/>
                </a:solidFill>
                <a:latin typeface="黑体" panose="02010609060101010101" charset="-122"/>
                <a:ea typeface="黑体" panose="02010609060101010101" charset="-122"/>
                <a:cs typeface="宋体" panose="02010600030101010101" pitchFamily="2" charset="-122"/>
                <a:sym typeface="+mn-ea"/>
              </a:rPr>
              <a:t>领主剥削</a:t>
            </a: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a:t>
            </a:r>
            <a:r>
              <a:rPr sz="2600" b="1" dirty="0">
                <a:latin typeface="宋体" panose="02010600030101010101" pitchFamily="2" charset="-122"/>
                <a:ea typeface="宋体" panose="02010600030101010101" pitchFamily="2" charset="-122"/>
                <a:cs typeface="宋体" panose="02010600030101010101" pitchFamily="2" charset="-122"/>
                <a:sym typeface="+mn-ea"/>
              </a:rPr>
              <a:t>封建主用对待农奴的方式对待城市市民</a:t>
            </a:r>
            <a:r>
              <a:rPr lang="zh-CN" sz="2600" b="1" dirty="0">
                <a:latin typeface="宋体" panose="02010600030101010101" pitchFamily="2" charset="-122"/>
                <a:ea typeface="宋体" panose="02010600030101010101" pitchFamily="2" charset="-122"/>
                <a:cs typeface="宋体" panose="02010600030101010101" pitchFamily="2" charset="-122"/>
                <a:sym typeface="+mn-ea"/>
              </a:rPr>
              <a:t>，对市民的生产和经营活动造成影响</a:t>
            </a: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a:t>
            </a:r>
          </a:p>
        </p:txBody>
      </p:sp>
      <p:sp>
        <p:nvSpPr>
          <p:cNvPr id="18" name="文本框 17"/>
          <p:cNvSpPr txBox="1"/>
          <p:nvPr/>
        </p:nvSpPr>
        <p:spPr>
          <a:xfrm>
            <a:off x="1841500" y="3086735"/>
            <a:ext cx="10010775" cy="491490"/>
          </a:xfrm>
          <a:prstGeom prst="rect">
            <a:avLst/>
          </a:prstGeom>
          <a:noFill/>
        </p:spPr>
        <p:txBody>
          <a:bodyPr wrap="square" rtlCol="0">
            <a:spAutoFit/>
          </a:bodyPr>
          <a:lstStyle/>
          <a:p>
            <a:pPr algn="l"/>
            <a:r>
              <a:rPr lang="zh-CN" altLang="en-US" sz="2600" dirty="0">
                <a:latin typeface="宋体" panose="02010600030101010101" pitchFamily="2" charset="-122"/>
                <a:ea typeface="宋体" panose="02010600030101010101" pitchFamily="2" charset="-122"/>
                <a:cs typeface="宋体" panose="02010600030101010101" pitchFamily="2" charset="-122"/>
                <a:sym typeface="+mn-ea"/>
              </a:rPr>
              <a:t>③城市一般地处</a:t>
            </a:r>
            <a:r>
              <a:rPr lang="zh-CN" altLang="en-US" sz="26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交通便利</a:t>
            </a:r>
            <a:r>
              <a:rPr lang="zh-CN" altLang="en-US" sz="2600" dirty="0">
                <a:latin typeface="宋体" panose="02010600030101010101" pitchFamily="2" charset="-122"/>
                <a:ea typeface="宋体" panose="02010600030101010101" pitchFamily="2" charset="-122"/>
                <a:cs typeface="宋体" panose="02010600030101010101" pitchFamily="2" charset="-122"/>
                <a:sym typeface="+mn-ea"/>
              </a:rPr>
              <a:t>之处。</a:t>
            </a:r>
          </a:p>
        </p:txBody>
      </p:sp>
      <p:sp>
        <p:nvSpPr>
          <p:cNvPr id="22" name="文本框 21"/>
          <p:cNvSpPr txBox="1"/>
          <p:nvPr/>
        </p:nvSpPr>
        <p:spPr>
          <a:xfrm>
            <a:off x="-123825" y="3613150"/>
            <a:ext cx="2152650" cy="521970"/>
          </a:xfrm>
          <a:prstGeom prst="rect">
            <a:avLst/>
          </a:prstGeom>
          <a:noFill/>
        </p:spPr>
        <p:txBody>
          <a:bodyPr wrap="square" rtlCol="0">
            <a:spAutoFit/>
          </a:bodyPr>
          <a:lstStyle/>
          <a:p>
            <a:pPr algn="l"/>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2</a:t>
            </a:r>
            <a:r>
              <a:rPr lang="zh-CN" altLang="en-US" sz="2800" dirty="0">
                <a:latin typeface="黑体" panose="02010609060101010101" charset="-122"/>
                <a:ea typeface="黑体" panose="02010609060101010101" charset="-122"/>
                <a:cs typeface="黑体" panose="02010609060101010101" charset="-122"/>
                <a:sym typeface="+mn-ea"/>
              </a:rPr>
              <a:t>）方式：</a:t>
            </a:r>
          </a:p>
        </p:txBody>
      </p:sp>
      <p:sp>
        <p:nvSpPr>
          <p:cNvPr id="23" name="文本框 22"/>
          <p:cNvSpPr txBox="1"/>
          <p:nvPr/>
        </p:nvSpPr>
        <p:spPr>
          <a:xfrm>
            <a:off x="1841500" y="3651885"/>
            <a:ext cx="4851400" cy="491490"/>
          </a:xfrm>
          <a:prstGeom prst="rect">
            <a:avLst/>
          </a:prstGeom>
          <a:noFill/>
        </p:spPr>
        <p:txBody>
          <a:bodyPr wrap="square" rtlCol="0">
            <a:spAutoFit/>
          </a:bodyPr>
          <a:lstStyle/>
          <a:p>
            <a:pPr algn="l"/>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谈判，金钱赎买，武装暴动</a:t>
            </a:r>
          </a:p>
        </p:txBody>
      </p:sp>
      <p:sp>
        <p:nvSpPr>
          <p:cNvPr id="40" name="文本框 39"/>
          <p:cNvSpPr txBox="1"/>
          <p:nvPr/>
        </p:nvSpPr>
        <p:spPr>
          <a:xfrm>
            <a:off x="312420" y="4237990"/>
            <a:ext cx="5976620" cy="2290445"/>
          </a:xfrm>
          <a:prstGeom prst="rect">
            <a:avLst/>
          </a:prstGeom>
          <a:solidFill>
            <a:schemeClr val="accent4">
              <a:lumMod val="20000"/>
              <a:lumOff val="80000"/>
            </a:schemeClr>
          </a:solidFill>
          <a:effectLst/>
        </p:spPr>
        <p:txBody>
          <a:bodyPr wrap="square" rtlCol="0">
            <a:spAutoFit/>
          </a:bodyPr>
          <a:lstStyle/>
          <a:p>
            <a:pPr algn="l" fontAlgn="auto">
              <a:lnSpc>
                <a:spcPct val="110000"/>
              </a:lnSpc>
            </a:pPr>
            <a:r>
              <a:rPr lang="zh-CN" altLang="en-US" sz="2600" b="1">
                <a:solidFill>
                  <a:schemeClr val="tx1"/>
                </a:solidFill>
                <a:latin typeface="黑体" panose="02010609060101010101" charset="-122"/>
                <a:ea typeface="黑体" panose="02010609060101010101" charset="-122"/>
                <a:cs typeface="宋体" panose="02010600030101010101" pitchFamily="2" charset="-122"/>
              </a:rPr>
              <a:t>市民的权利：</a:t>
            </a:r>
          </a:p>
          <a:p>
            <a:pPr algn="l" fontAlgn="auto">
              <a:lnSpc>
                <a:spcPct val="110000"/>
              </a:lnSpc>
            </a:pPr>
            <a:r>
              <a:rPr lang="zh-CN" altLang="en-US" sz="2600" b="1">
                <a:solidFill>
                  <a:schemeClr val="tx1"/>
                </a:solidFill>
                <a:latin typeface="宋体" panose="02010600030101010101" pitchFamily="2" charset="-122"/>
                <a:ea typeface="宋体" panose="02010600030101010101" pitchFamily="2" charset="-122"/>
                <a:cs typeface="宋体" panose="02010600030101010101" pitchFamily="2" charset="-122"/>
              </a:rPr>
              <a:t>①合法买卖土地；</a:t>
            </a:r>
          </a:p>
          <a:p>
            <a:pPr algn="l" fontAlgn="auto">
              <a:lnSpc>
                <a:spcPct val="110000"/>
              </a:lnSpc>
            </a:pPr>
            <a:r>
              <a:rPr lang="zh-CN" altLang="en-US" sz="2600" b="1">
                <a:solidFill>
                  <a:schemeClr val="tx1"/>
                </a:solidFill>
                <a:latin typeface="宋体" panose="02010600030101010101" pitchFamily="2" charset="-122"/>
                <a:ea typeface="宋体" panose="02010600030101010101" pitchFamily="2" charset="-122"/>
                <a:cs typeface="宋体" panose="02010600030101010101" pitchFamily="2" charset="-122"/>
              </a:rPr>
              <a:t>②拥有经营工商业的自由，财产权受法律保护；</a:t>
            </a:r>
          </a:p>
          <a:p>
            <a:pPr algn="l" fontAlgn="auto">
              <a:lnSpc>
                <a:spcPct val="110000"/>
              </a:lnSpc>
            </a:pPr>
            <a:r>
              <a:rPr lang="zh-CN" altLang="en-US" sz="2600" b="1">
                <a:solidFill>
                  <a:schemeClr val="tx1"/>
                </a:solidFill>
                <a:latin typeface="宋体" panose="02010600030101010101" pitchFamily="2" charset="-122"/>
                <a:ea typeface="宋体" panose="02010600030101010101" pitchFamily="2" charset="-122"/>
                <a:cs typeface="宋体" panose="02010600030101010101" pitchFamily="2" charset="-122"/>
              </a:rPr>
              <a:t>③不受领主或其他市镇司法机关的审判。</a:t>
            </a:r>
          </a:p>
        </p:txBody>
      </p:sp>
      <p:pic>
        <p:nvPicPr>
          <p:cNvPr id="13" name="图片 12"/>
          <p:cNvPicPr>
            <a:picLocks noChangeAspect="1"/>
          </p:cNvPicPr>
          <p:nvPr/>
        </p:nvPicPr>
        <p:blipFill>
          <a:blip r:embed="rId6" cstate="print"/>
          <a:stretch>
            <a:fillRect/>
          </a:stretch>
        </p:blipFill>
        <p:spPr>
          <a:xfrm>
            <a:off x="6692900" y="2764790"/>
            <a:ext cx="5313045" cy="3983990"/>
          </a:xfrm>
          <a:prstGeom prst="rect">
            <a:avLst/>
          </a:prstGeom>
          <a:effectLst>
            <a:outerShdw blurRad="50800" dist="63500" dir="2700000" algn="tl" rotWithShape="0">
              <a:prstClr val="black">
                <a:alpha val="40000"/>
              </a:prstClr>
            </a:outerShdw>
          </a:effectLst>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1"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nodeType="withEffect">
                                  <p:stCondLst>
                                    <p:cond delay="0"/>
                                  </p:stCondLst>
                                  <p:childTnLst>
                                    <p:set>
                                      <p:cBhvr>
                                        <p:cTn id="17" dur="1" fill="hold">
                                          <p:stCondLst>
                                            <p:cond delay="0"/>
                                          </p:stCondLst>
                                        </p:cTn>
                                        <p:tgtEl>
                                          <p:spTgt spid="29699"/>
                                        </p:tgtEl>
                                        <p:attrNameLst>
                                          <p:attrName>style.visibility</p:attrName>
                                        </p:attrNameLst>
                                      </p:cBhvr>
                                      <p:to>
                                        <p:strVal val="visible"/>
                                      </p:to>
                                    </p:set>
                                    <p:animEffect transition="in" filter="blinds(horizontal)">
                                      <p:cBhvr>
                                        <p:cTn id="18" dur="500"/>
                                        <p:tgtEl>
                                          <p:spTgt spid="2969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linds(horizont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linds(horizontal)">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animBg="1"/>
      <p:bldP spid="6" grpId="0"/>
      <p:bldP spid="10" grpId="0"/>
      <p:bldP spid="15" grpId="0"/>
      <p:bldP spid="17" grpId="0"/>
      <p:bldP spid="18" grpId="0"/>
      <p:bldP spid="22" grpId="0"/>
      <p:bldP spid="23" grpId="0"/>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4"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1" name="文本框 10"/>
          <p:cNvSpPr txBox="1"/>
          <p:nvPr/>
        </p:nvSpPr>
        <p:spPr>
          <a:xfrm>
            <a:off x="5394960" y="38735"/>
            <a:ext cx="4748530"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（四）曙光（</a:t>
            </a:r>
            <a:r>
              <a:rPr lang="en-US" altLang="zh-CN" sz="3200" b="1" dirty="0">
                <a:latin typeface="微软雅黑" panose="020B0503020204020204" charset="-122"/>
                <a:ea typeface="微软雅黑" panose="020B0503020204020204" charset="-122"/>
                <a:cs typeface="微软雅黑" panose="020B0503020204020204" charset="-122"/>
                <a:sym typeface="+mn-ea"/>
              </a:rPr>
              <a:t>11</a:t>
            </a:r>
            <a:r>
              <a:rPr lang="zh-CN" altLang="en-US" sz="3200" b="1" dirty="0">
                <a:latin typeface="微软雅黑" panose="020B0503020204020204" charset="-122"/>
                <a:ea typeface="微软雅黑" panose="020B0503020204020204" charset="-122"/>
                <a:cs typeface="微软雅黑" panose="020B0503020204020204" charset="-122"/>
                <a:sym typeface="+mn-ea"/>
              </a:rPr>
              <a:t>世纪后）</a:t>
            </a:r>
          </a:p>
        </p:txBody>
      </p:sp>
      <p:sp>
        <p:nvSpPr>
          <p:cNvPr id="31" name="文本框 30"/>
          <p:cNvSpPr txBox="1"/>
          <p:nvPr/>
        </p:nvSpPr>
        <p:spPr>
          <a:xfrm>
            <a:off x="3959860" y="4752340"/>
            <a:ext cx="8136890" cy="1986280"/>
          </a:xfrm>
          <a:prstGeom prst="rect">
            <a:avLst/>
          </a:prstGeom>
          <a:solidFill>
            <a:srgbClr val="FFFF99"/>
          </a:solidFill>
          <a:ln w="12700" cmpd="sng">
            <a:noFill/>
            <a:prstDash val="solid"/>
          </a:ln>
          <a:effectLst>
            <a:outerShdw blurRad="50800" dist="76200" dir="2700000" algn="tl" rotWithShape="0">
              <a:prstClr val="black">
                <a:alpha val="40000"/>
              </a:prstClr>
            </a:outerShdw>
          </a:effectLst>
        </p:spPr>
        <p:txBody>
          <a:bodyPr wrap="square" rtlCol="0">
            <a:spAutoFit/>
          </a:bodyPr>
          <a:lstStyle/>
          <a:p>
            <a:pPr fontAlgn="auto">
              <a:lnSpc>
                <a:spcPct val="110000"/>
              </a:lnSpc>
            </a:pPr>
            <a:r>
              <a:rPr lang="en-US" sz="2800" b="1" kern="0" dirty="0" smtClean="0">
                <a:latin typeface="楷体" panose="02010609060101010101" charset="-122"/>
                <a:ea typeface="楷体" panose="02010609060101010101" charset="-122"/>
                <a:sym typeface="+mn-ea"/>
              </a:rPr>
              <a:t>    </a:t>
            </a:r>
            <a:r>
              <a:rPr sz="2800" b="1" kern="0" dirty="0" smtClean="0">
                <a:solidFill>
                  <a:srgbClr val="C00000"/>
                </a:solidFill>
                <a:latin typeface="楷体" panose="02010609060101010101" charset="-122"/>
                <a:ea typeface="楷体" panose="02010609060101010101" charset="-122"/>
                <a:sym typeface="+mn-ea"/>
              </a:rPr>
              <a:t>国王更将商人视作重要的筹款工具</a:t>
            </a:r>
            <a:r>
              <a:rPr sz="2800" b="1" kern="0" dirty="0" smtClean="0">
                <a:latin typeface="楷体" panose="02010609060101010101" charset="-122"/>
                <a:ea typeface="楷体" panose="02010609060101010101" charset="-122"/>
                <a:sym typeface="+mn-ea"/>
              </a:rPr>
              <a:t>，他们慷慨颁授城市特许甚至以各种手段吸引手工业者和商人到自己的领地建立城市……国王成为城市和商人的长期盟友。</a:t>
            </a:r>
            <a:r>
              <a:rPr sz="2400" b="1" kern="0" dirty="0" smtClean="0">
                <a:latin typeface="楷体" panose="02010609060101010101" charset="-122"/>
                <a:ea typeface="楷体" panose="02010609060101010101" charset="-122"/>
                <a:sym typeface="+mn-ea"/>
              </a:rPr>
              <a:t>——武寅主编 《简明世界历史读本》第226页</a:t>
            </a:r>
          </a:p>
        </p:txBody>
      </p:sp>
      <p:sp>
        <p:nvSpPr>
          <p:cNvPr id="6" name="文本框 5"/>
          <p:cNvSpPr txBox="1"/>
          <p:nvPr/>
        </p:nvSpPr>
        <p:spPr>
          <a:xfrm>
            <a:off x="312420" y="720090"/>
            <a:ext cx="2634615" cy="583565"/>
          </a:xfrm>
          <a:prstGeom prst="rect">
            <a:avLst/>
          </a:prstGeom>
          <a:noFill/>
        </p:spPr>
        <p:txBody>
          <a:bodyPr wrap="none" rtlCol="0">
            <a:spAutoFit/>
          </a:bodyPr>
          <a:lstStyle/>
          <a:p>
            <a:r>
              <a:rPr lang="en-US" sz="3200" b="1" dirty="0">
                <a:latin typeface="黑体" panose="02010609060101010101" charset="-122"/>
                <a:ea typeface="黑体" panose="02010609060101010101" charset="-122"/>
                <a:cs typeface="黑体" panose="02010609060101010101" charset="-122"/>
                <a:sym typeface="+mn-ea"/>
              </a:rPr>
              <a:t>2.</a:t>
            </a:r>
            <a:r>
              <a:rPr lang="zh-CN" altLang="en-US" sz="3200" b="1" dirty="0">
                <a:latin typeface="黑体" panose="02010609060101010101" charset="-122"/>
                <a:ea typeface="黑体" panose="02010609060101010101" charset="-122"/>
                <a:cs typeface="黑体" panose="02010609060101010101" charset="-122"/>
                <a:sym typeface="+mn-ea"/>
              </a:rPr>
              <a:t>城市的自治</a:t>
            </a:r>
          </a:p>
        </p:txBody>
      </p:sp>
      <p:pic>
        <p:nvPicPr>
          <p:cNvPr id="7" name="Picture 4" descr="c"/>
          <p:cNvPicPr>
            <a:picLocks noChangeAspect="1"/>
          </p:cNvPicPr>
          <p:nvPr/>
        </p:nvPicPr>
        <p:blipFill>
          <a:blip r:embed="rId5" cstate="print">
            <a:lum contrast="11998"/>
          </a:blip>
          <a:stretch>
            <a:fillRect/>
          </a:stretch>
        </p:blipFill>
        <p:spPr>
          <a:xfrm>
            <a:off x="6391910" y="622300"/>
            <a:ext cx="4429125" cy="4025900"/>
          </a:xfrm>
          <a:prstGeom prst="rect">
            <a:avLst/>
          </a:prstGeom>
          <a:noFill/>
          <a:ln w="9525">
            <a:noFill/>
          </a:ln>
        </p:spPr>
      </p:pic>
      <p:grpSp>
        <p:nvGrpSpPr>
          <p:cNvPr id="16" name="组合 15"/>
          <p:cNvGrpSpPr/>
          <p:nvPr/>
        </p:nvGrpSpPr>
        <p:grpSpPr>
          <a:xfrm>
            <a:off x="9987280" y="1514475"/>
            <a:ext cx="2152650" cy="2011680"/>
            <a:chOff x="15728" y="2385"/>
            <a:chExt cx="3390" cy="3168"/>
          </a:xfrm>
        </p:grpSpPr>
        <p:pic>
          <p:nvPicPr>
            <p:cNvPr id="12" name="图片 11"/>
            <p:cNvPicPr>
              <a:picLocks noChangeAspect="1"/>
            </p:cNvPicPr>
            <p:nvPr/>
          </p:nvPicPr>
          <p:blipFill>
            <a:blip r:embed="rId6" cstate="print"/>
            <a:stretch>
              <a:fillRect/>
            </a:stretch>
          </p:blipFill>
          <p:spPr>
            <a:xfrm>
              <a:off x="15728" y="2385"/>
              <a:ext cx="3169" cy="3169"/>
            </a:xfrm>
            <a:prstGeom prst="rect">
              <a:avLst/>
            </a:prstGeom>
          </p:spPr>
        </p:pic>
        <p:sp>
          <p:nvSpPr>
            <p:cNvPr id="14" name="文本框 13"/>
            <p:cNvSpPr txBox="1"/>
            <p:nvPr/>
          </p:nvSpPr>
          <p:spPr>
            <a:xfrm>
              <a:off x="15728" y="2385"/>
              <a:ext cx="3390" cy="725"/>
            </a:xfrm>
            <a:prstGeom prst="rect">
              <a:avLst/>
            </a:prstGeom>
            <a:noFill/>
          </p:spPr>
          <p:txBody>
            <a:bodyPr wrap="square" rtlCol="0">
              <a:spAutoFit/>
            </a:bodyPr>
            <a:lstStyle/>
            <a:p>
              <a:pPr algn="l"/>
              <a:r>
                <a:rPr sz="2400" b="1" dirty="0">
                  <a:latin typeface="宋体" panose="02010600030101010101" pitchFamily="2" charset="-122"/>
                  <a:ea typeface="宋体" panose="02010600030101010101" pitchFamily="2" charset="-122"/>
                  <a:cs typeface="宋体" panose="02010600030101010101" pitchFamily="2" charset="-122"/>
                  <a:sym typeface="+mn-ea"/>
                </a:rPr>
                <a:t>博洛尼亚大学</a:t>
              </a:r>
            </a:p>
          </p:txBody>
        </p:sp>
      </p:grpSp>
      <p:grpSp>
        <p:nvGrpSpPr>
          <p:cNvPr id="21" name="组合 20"/>
          <p:cNvGrpSpPr/>
          <p:nvPr/>
        </p:nvGrpSpPr>
        <p:grpSpPr>
          <a:xfrm>
            <a:off x="6617335" y="2486025"/>
            <a:ext cx="2152650" cy="1886585"/>
            <a:chOff x="10421" y="3915"/>
            <a:chExt cx="3390" cy="2971"/>
          </a:xfrm>
        </p:grpSpPr>
        <p:pic>
          <p:nvPicPr>
            <p:cNvPr id="19" name="图片 18"/>
            <p:cNvPicPr>
              <a:picLocks noChangeAspect="1"/>
            </p:cNvPicPr>
            <p:nvPr/>
          </p:nvPicPr>
          <p:blipFill>
            <a:blip r:embed="rId7" cstate="print"/>
            <a:stretch>
              <a:fillRect/>
            </a:stretch>
          </p:blipFill>
          <p:spPr>
            <a:xfrm>
              <a:off x="10421" y="3915"/>
              <a:ext cx="2971" cy="2971"/>
            </a:xfrm>
            <a:prstGeom prst="rect">
              <a:avLst/>
            </a:prstGeom>
          </p:spPr>
        </p:pic>
        <p:sp>
          <p:nvSpPr>
            <p:cNvPr id="20" name="文本框 19"/>
            <p:cNvSpPr txBox="1"/>
            <p:nvPr/>
          </p:nvSpPr>
          <p:spPr>
            <a:xfrm>
              <a:off x="10421" y="3915"/>
              <a:ext cx="3390" cy="725"/>
            </a:xfrm>
            <a:prstGeom prst="rect">
              <a:avLst/>
            </a:prstGeom>
            <a:noFill/>
          </p:spPr>
          <p:txBody>
            <a:bodyPr wrap="square" rtlCol="0">
              <a:spAutoFit/>
            </a:bodyPr>
            <a:lstStyle/>
            <a:p>
              <a:pPr algn="l"/>
              <a:r>
                <a:rPr lang="zh-CN" sz="2400" b="1"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巴黎</a:t>
              </a:r>
              <a:r>
                <a:rPr sz="2400" b="1"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大学</a:t>
              </a:r>
            </a:p>
          </p:txBody>
        </p:sp>
      </p:grpSp>
      <p:grpSp>
        <p:nvGrpSpPr>
          <p:cNvPr id="26" name="组合 25"/>
          <p:cNvGrpSpPr/>
          <p:nvPr/>
        </p:nvGrpSpPr>
        <p:grpSpPr>
          <a:xfrm>
            <a:off x="8243570" y="562610"/>
            <a:ext cx="2152650" cy="1678940"/>
            <a:chOff x="12982" y="886"/>
            <a:chExt cx="3390" cy="2644"/>
          </a:xfrm>
        </p:grpSpPr>
        <p:pic>
          <p:nvPicPr>
            <p:cNvPr id="24" name="图片 23"/>
            <p:cNvPicPr>
              <a:picLocks noChangeAspect="1"/>
            </p:cNvPicPr>
            <p:nvPr/>
          </p:nvPicPr>
          <p:blipFill>
            <a:blip r:embed="rId8" cstate="print"/>
            <a:stretch>
              <a:fillRect/>
            </a:stretch>
          </p:blipFill>
          <p:spPr>
            <a:xfrm>
              <a:off x="12982" y="886"/>
              <a:ext cx="2645" cy="2645"/>
            </a:xfrm>
            <a:prstGeom prst="rect">
              <a:avLst/>
            </a:prstGeom>
          </p:spPr>
        </p:pic>
        <p:sp>
          <p:nvSpPr>
            <p:cNvPr id="25" name="文本框 24"/>
            <p:cNvSpPr txBox="1"/>
            <p:nvPr/>
          </p:nvSpPr>
          <p:spPr>
            <a:xfrm>
              <a:off x="12982" y="901"/>
              <a:ext cx="3390" cy="725"/>
            </a:xfrm>
            <a:prstGeom prst="rect">
              <a:avLst/>
            </a:prstGeom>
            <a:noFill/>
          </p:spPr>
          <p:txBody>
            <a:bodyPr wrap="square" rtlCol="0">
              <a:spAutoFit/>
            </a:bodyPr>
            <a:lstStyle/>
            <a:p>
              <a:pPr algn="l"/>
              <a:r>
                <a:rPr lang="zh-CN" sz="2400" b="1" dirty="0">
                  <a:solidFill>
                    <a:srgbClr val="FFFF00"/>
                  </a:solidFill>
                  <a:latin typeface="宋体" panose="02010600030101010101" pitchFamily="2" charset="-122"/>
                  <a:ea typeface="宋体" panose="02010600030101010101" pitchFamily="2" charset="-122"/>
                  <a:cs typeface="宋体" panose="02010600030101010101" pitchFamily="2" charset="-122"/>
                  <a:sym typeface="+mn-ea"/>
                </a:rPr>
                <a:t>牛津</a:t>
              </a:r>
              <a:r>
                <a:rPr sz="2400" b="1" dirty="0">
                  <a:solidFill>
                    <a:srgbClr val="FFFF00"/>
                  </a:solidFill>
                  <a:latin typeface="宋体" panose="02010600030101010101" pitchFamily="2" charset="-122"/>
                  <a:ea typeface="宋体" panose="02010600030101010101" pitchFamily="2" charset="-122"/>
                  <a:cs typeface="宋体" panose="02010600030101010101" pitchFamily="2" charset="-122"/>
                  <a:sym typeface="+mn-ea"/>
                </a:rPr>
                <a:t>大学</a:t>
              </a:r>
            </a:p>
          </p:txBody>
        </p:sp>
      </p:grpSp>
      <p:sp>
        <p:nvSpPr>
          <p:cNvPr id="28" name="文本框 27"/>
          <p:cNvSpPr txBox="1"/>
          <p:nvPr/>
        </p:nvSpPr>
        <p:spPr>
          <a:xfrm>
            <a:off x="154305" y="1303655"/>
            <a:ext cx="2152650" cy="521970"/>
          </a:xfrm>
          <a:prstGeom prst="rect">
            <a:avLst/>
          </a:prstGeom>
          <a:noFill/>
        </p:spPr>
        <p:txBody>
          <a:bodyPr wrap="square" rtlCol="0">
            <a:spAutoFit/>
          </a:bodyPr>
          <a:lstStyle/>
          <a:p>
            <a:pPr algn="l"/>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3</a:t>
            </a:r>
            <a:r>
              <a:rPr lang="zh-CN" altLang="en-US" sz="2800" dirty="0">
                <a:latin typeface="黑体" panose="02010609060101010101" charset="-122"/>
                <a:ea typeface="黑体" panose="02010609060101010101" charset="-122"/>
                <a:cs typeface="黑体" panose="02010609060101010101" charset="-122"/>
                <a:sym typeface="+mn-ea"/>
              </a:rPr>
              <a:t>）影响：</a:t>
            </a:r>
          </a:p>
        </p:txBody>
      </p:sp>
      <p:sp>
        <p:nvSpPr>
          <p:cNvPr id="29" name="文本框 28"/>
          <p:cNvSpPr txBox="1"/>
          <p:nvPr/>
        </p:nvSpPr>
        <p:spPr>
          <a:xfrm>
            <a:off x="455930" y="1902460"/>
            <a:ext cx="5499100" cy="521970"/>
          </a:xfrm>
          <a:prstGeom prst="rect">
            <a:avLst/>
          </a:prstGeom>
          <a:noFill/>
        </p:spPr>
        <p:txBody>
          <a:bodyPr wrap="square" rtlCol="0">
            <a:spAutoFit/>
          </a:bodyPr>
          <a:lstStyle/>
          <a:p>
            <a:pPr algn="l"/>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①</a:t>
            </a:r>
            <a:r>
              <a:rPr lang="zh-CN" altLang="en-US" sz="2800" dirty="0">
                <a:latin typeface="黑体" panose="02010609060101010101" charset="-122"/>
                <a:ea typeface="黑体" panose="02010609060101010101" charset="-122"/>
                <a:cs typeface="宋体" panose="02010600030101010101" pitchFamily="2" charset="-122"/>
                <a:sym typeface="+mn-ea"/>
              </a:rPr>
              <a:t>经济：</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有利于</a:t>
            </a: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城市经济</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的发展；</a:t>
            </a:r>
          </a:p>
        </p:txBody>
      </p:sp>
      <p:sp>
        <p:nvSpPr>
          <p:cNvPr id="30" name="文本框 29"/>
          <p:cNvSpPr txBox="1"/>
          <p:nvPr/>
        </p:nvSpPr>
        <p:spPr>
          <a:xfrm>
            <a:off x="455930" y="2448560"/>
            <a:ext cx="6072505" cy="521970"/>
          </a:xfrm>
          <a:prstGeom prst="rect">
            <a:avLst/>
          </a:prstGeom>
          <a:noFill/>
        </p:spPr>
        <p:txBody>
          <a:bodyPr wrap="square" rtlCol="0">
            <a:spAutoFit/>
          </a:bodyPr>
          <a:lstStyle/>
          <a:p>
            <a:pPr algn="l"/>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②</a:t>
            </a:r>
            <a:r>
              <a:rPr lang="zh-CN" altLang="en-US" sz="2800" dirty="0">
                <a:latin typeface="黑体" panose="02010609060101010101" charset="-122"/>
                <a:ea typeface="黑体" panose="02010609060101010101" charset="-122"/>
                <a:cs typeface="宋体" panose="02010600030101010101" pitchFamily="2" charset="-122"/>
                <a:sym typeface="+mn-ea"/>
              </a:rPr>
              <a:t>文化：</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一些城市兴办</a:t>
            </a: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大学</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a:t>
            </a:r>
          </a:p>
        </p:txBody>
      </p:sp>
      <p:sp>
        <p:nvSpPr>
          <p:cNvPr id="32" name="文本框 31"/>
          <p:cNvSpPr txBox="1"/>
          <p:nvPr/>
        </p:nvSpPr>
        <p:spPr>
          <a:xfrm>
            <a:off x="455930" y="3071495"/>
            <a:ext cx="5843270" cy="953135"/>
          </a:xfrm>
          <a:prstGeom prst="rect">
            <a:avLst/>
          </a:prstGeom>
          <a:noFill/>
        </p:spPr>
        <p:txBody>
          <a:bodyPr wrap="square" rtlCol="0">
            <a:spAutoFit/>
          </a:bodyPr>
          <a:lstStyle/>
          <a:p>
            <a:pPr algn="l"/>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③</a:t>
            </a:r>
            <a:r>
              <a:rPr lang="zh-CN" altLang="en-US" sz="2800" dirty="0">
                <a:latin typeface="黑体" panose="02010609060101010101" charset="-122"/>
                <a:ea typeface="黑体" panose="02010609060101010101" charset="-122"/>
                <a:cs typeface="宋体" panose="02010600030101010101" pitchFamily="2" charset="-122"/>
                <a:sym typeface="+mn-ea"/>
              </a:rPr>
              <a:t>政治：</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以金钱和人力支持</a:t>
            </a: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王权</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,一定程度上促进了国王的</a:t>
            </a: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统一</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事业。</a:t>
            </a:r>
          </a:p>
        </p:txBody>
      </p:sp>
      <p:sp>
        <p:nvSpPr>
          <p:cNvPr id="33" name="文本框 32"/>
          <p:cNvSpPr txBox="1"/>
          <p:nvPr/>
        </p:nvSpPr>
        <p:spPr>
          <a:xfrm>
            <a:off x="370205" y="4126230"/>
            <a:ext cx="5694680" cy="521970"/>
          </a:xfrm>
          <a:prstGeom prst="rect">
            <a:avLst/>
          </a:prstGeom>
          <a:noFill/>
        </p:spPr>
        <p:txBody>
          <a:bodyPr wrap="none" rtlCol="0">
            <a:spAutoFit/>
          </a:bodyPr>
          <a:lstStyle/>
          <a:p>
            <a:pPr algn="l"/>
            <a:r>
              <a:rPr lang="zh-CN" altLang="en-US" sz="2800" dirty="0">
                <a:latin typeface="黑体" panose="02010609060101010101" charset="-122"/>
                <a:ea typeface="黑体" panose="02010609060101010101" charset="-122"/>
                <a:cs typeface="黑体" panose="02010609060101010101" charset="-122"/>
                <a:sym typeface="+mn-ea"/>
              </a:rPr>
              <a:t>如何理解</a:t>
            </a:r>
            <a:r>
              <a:rPr lang="en-US" altLang="zh-CN" sz="2800" dirty="0">
                <a:latin typeface="黑体" panose="02010609060101010101" charset="-122"/>
                <a:ea typeface="黑体" panose="02010609060101010101" charset="-122"/>
                <a:cs typeface="黑体" panose="02010609060101010101" charset="-122"/>
                <a:sym typeface="+mn-ea"/>
              </a:rPr>
              <a:t>“</a:t>
            </a:r>
            <a:r>
              <a:rPr lang="zh-CN" altLang="en-US" sz="2800" dirty="0">
                <a:solidFill>
                  <a:srgbClr val="C00000"/>
                </a:solidFill>
                <a:latin typeface="黑体" panose="02010609060101010101" charset="-122"/>
                <a:ea typeface="黑体" panose="02010609060101010101" charset="-122"/>
                <a:cs typeface="黑体" panose="02010609060101010101" charset="-122"/>
                <a:sym typeface="+mn-ea"/>
              </a:rPr>
              <a:t>城市是中世纪的花朵</a:t>
            </a:r>
            <a:r>
              <a:rPr lang="en-US" altLang="zh-CN" sz="2800" dirty="0">
                <a:latin typeface="黑体" panose="02010609060101010101" charset="-122"/>
                <a:ea typeface="黑体" panose="02010609060101010101" charset="-122"/>
                <a:cs typeface="黑体" panose="02010609060101010101" charset="-122"/>
                <a:sym typeface="+mn-ea"/>
              </a:rPr>
              <a:t>”?</a:t>
            </a:r>
          </a:p>
        </p:txBody>
      </p:sp>
      <p:sp>
        <p:nvSpPr>
          <p:cNvPr id="34" name="文本框 33"/>
          <p:cNvSpPr txBox="1"/>
          <p:nvPr/>
        </p:nvSpPr>
        <p:spPr>
          <a:xfrm>
            <a:off x="231140" y="4886325"/>
            <a:ext cx="3665220" cy="1383665"/>
          </a:xfrm>
          <a:prstGeom prst="rect">
            <a:avLst/>
          </a:prstGeom>
          <a:solidFill>
            <a:srgbClr val="FFFF00"/>
          </a:solidFill>
        </p:spPr>
        <p:txBody>
          <a:bodyPr wrap="square" rtlCol="0">
            <a:spAutoFit/>
          </a:bodyPr>
          <a:lstStyle/>
          <a:p>
            <a:pPr lvl="0" algn="l">
              <a:buClrTx/>
              <a:buSzTx/>
              <a:buFontTx/>
            </a:pPr>
            <a:r>
              <a:rPr lang="en-US" altLang="zh-CN" sz="2800" b="1">
                <a:sym typeface="+mn-ea"/>
              </a:rPr>
              <a:t>        </a:t>
            </a:r>
            <a:r>
              <a:rPr lang="zh-CN" altLang="en-US" sz="2800" b="1">
                <a:sym typeface="+mn-ea"/>
              </a:rPr>
              <a:t>对瓦解西欧封建制度和孕育近代西方文明起着重要作用。</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linds(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6"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13970"/>
            <a:ext cx="5530850" cy="636270"/>
            <a:chOff x="0" y="-22"/>
            <a:chExt cx="8710" cy="1002"/>
          </a:xfrm>
        </p:grpSpPr>
        <p:sp>
          <p:nvSpPr>
            <p:cNvPr id="3" name="矩形 2"/>
            <p:cNvSpPr/>
            <p:nvPr>
              <p:custDataLst>
                <p:tags r:id="rId4"/>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5" name="标题 1"/>
          <p:cNvSpPr>
            <a:spLocks noGrp="1"/>
          </p:cNvSpPr>
          <p:nvPr>
            <p:custDataLst>
              <p:tags r:id="rId2"/>
            </p:custDataLst>
          </p:nvPr>
        </p:nvSpPr>
        <p:spPr>
          <a:xfrm>
            <a:off x="1704612" y="759475"/>
            <a:ext cx="8650516" cy="171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lnSpc>
                <a:spcPct val="90000"/>
              </a:lnSpc>
              <a:spcBef>
                <a:spcPct val="0"/>
              </a:spcBef>
              <a:spcAft>
                <a:spcPct val="0"/>
              </a:spcAft>
              <a:buSzTx/>
              <a:buNone/>
            </a:pPr>
            <a:r>
              <a:rPr lang="zh-CN" altLang="en-US" sz="4000">
                <a:latin typeface="黑体" panose="02010609060101010101" charset="-122"/>
                <a:ea typeface="黑体" panose="02010609060101010101" charset="-122"/>
                <a:cs typeface="黑体" panose="02010609060101010101" charset="-122"/>
              </a:rPr>
              <a:t>总结：中古时期的西欧社会 </a:t>
            </a:r>
          </a:p>
        </p:txBody>
      </p:sp>
      <p:sp>
        <p:nvSpPr>
          <p:cNvPr id="10" name="副标题 2"/>
          <p:cNvSpPr>
            <a:spLocks noGrp="1"/>
          </p:cNvSpPr>
          <p:nvPr>
            <p:custDataLst>
              <p:tags r:id="rId3"/>
            </p:custDataLst>
          </p:nvPr>
        </p:nvSpPr>
        <p:spPr>
          <a:xfrm>
            <a:off x="794385" y="2582545"/>
            <a:ext cx="11019155" cy="297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0" indent="-400050" algn="l" fontAlgn="ctr">
              <a:lnSpc>
                <a:spcPct val="130000"/>
              </a:lnSpc>
              <a:spcBef>
                <a:spcPts val="1000"/>
              </a:spcBef>
              <a:spcAft>
                <a:spcPct val="0"/>
              </a:spcAft>
              <a:buSzTx/>
              <a:buFont typeface="+mj-ea"/>
              <a:buAutoNum type="ea1JpnChsDbPeriod"/>
            </a:pPr>
            <a:r>
              <a:rPr lang="en-US" altLang="zh-CN" sz="3200" b="1">
                <a:solidFill>
                  <a:schemeClr val="tx1"/>
                </a:solidFill>
                <a:latin typeface="黑体" panose="02010609060101010101" charset="-122"/>
                <a:ea typeface="黑体" panose="02010609060101010101" charset="-122"/>
                <a:cs typeface="宋体" panose="02010600030101010101" pitchFamily="2" charset="-122"/>
              </a:rPr>
              <a:t>政治：</a:t>
            </a:r>
            <a:r>
              <a:rPr lang="en-US" altLang="zh-CN" sz="3200" b="1">
                <a:solidFill>
                  <a:srgbClr val="FF0000"/>
                </a:solidFill>
                <a:latin typeface="宋体" panose="02010600030101010101" pitchFamily="2" charset="-122"/>
                <a:ea typeface="宋体" panose="02010600030101010101" pitchFamily="2" charset="-122"/>
                <a:cs typeface="宋体" panose="02010600030101010101" pitchFamily="2" charset="-122"/>
              </a:rPr>
              <a:t>封君封臣制度，分裂混战</a:t>
            </a:r>
            <a:r>
              <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3200" b="1">
                <a:noFill/>
                <a:latin typeface="宋体" panose="02010600030101010101" pitchFamily="2" charset="-122"/>
                <a:ea typeface="宋体" panose="02010600030101010101" pitchFamily="2" charset="-122"/>
                <a:cs typeface="宋体" panose="02010600030101010101" pitchFamily="2" charset="-122"/>
              </a:rPr>
              <a:t>王权强化，议会兴起</a:t>
            </a:r>
            <a:endParaRPr lang="en-US" altLang="zh-CN" sz="3200" b="1">
              <a:solidFill>
                <a:srgbClr val="0070C0"/>
              </a:solidFill>
              <a:latin typeface="宋体" panose="02010600030101010101" pitchFamily="2" charset="-122"/>
              <a:ea typeface="宋体" panose="02010600030101010101" pitchFamily="2" charset="-122"/>
              <a:cs typeface="宋体" panose="02010600030101010101" pitchFamily="2" charset="-122"/>
            </a:endParaRPr>
          </a:p>
          <a:p>
            <a:pPr marL="400050" lvl="0" indent="-400050" algn="l" fontAlgn="ctr">
              <a:lnSpc>
                <a:spcPct val="130000"/>
              </a:lnSpc>
              <a:spcBef>
                <a:spcPts val="1000"/>
              </a:spcBef>
              <a:spcAft>
                <a:spcPct val="0"/>
              </a:spcAft>
              <a:buSzTx/>
              <a:buFont typeface="+mj-ea"/>
              <a:buAutoNum type="ea1JpnChsDbPeriod"/>
            </a:pPr>
            <a:r>
              <a:rPr lang="en-US" altLang="zh-CN" sz="3200" b="1">
                <a:solidFill>
                  <a:schemeClr val="tx1"/>
                </a:solidFill>
                <a:latin typeface="黑体" panose="02010609060101010101" charset="-122"/>
                <a:ea typeface="黑体" panose="02010609060101010101" charset="-122"/>
                <a:cs typeface="宋体" panose="02010600030101010101" pitchFamily="2" charset="-122"/>
              </a:rPr>
              <a:t>经济：</a:t>
            </a:r>
            <a:r>
              <a:rPr lang="en-US" altLang="zh-CN" sz="3200" b="1">
                <a:solidFill>
                  <a:srgbClr val="FF0000"/>
                </a:solidFill>
                <a:latin typeface="宋体" panose="02010600030101010101" pitchFamily="2" charset="-122"/>
                <a:ea typeface="宋体" panose="02010600030101010101" pitchFamily="2" charset="-122"/>
                <a:cs typeface="宋体" panose="02010600030101010101" pitchFamily="2" charset="-122"/>
              </a:rPr>
              <a:t>庄园和农奴制</a:t>
            </a:r>
            <a:r>
              <a:rPr lang="zh-CN" altLang="en-US" sz="3200" b="1">
                <a:solidFill>
                  <a:srgbClr val="FF0000"/>
                </a:solidFill>
                <a:latin typeface="宋体" panose="02010600030101010101" pitchFamily="2" charset="-122"/>
                <a:ea typeface="宋体" panose="02010600030101010101" pitchFamily="2" charset="-122"/>
                <a:cs typeface="宋体" panose="02010600030101010101" pitchFamily="2" charset="-122"/>
              </a:rPr>
              <a:t>度</a:t>
            </a:r>
            <a:r>
              <a:rPr lang="en-US" altLang="zh-CN" sz="3200" b="1">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en-US" altLang="zh-CN" sz="3200" b="1">
                <a:noFill/>
                <a:latin typeface="宋体" panose="02010600030101010101" pitchFamily="2" charset="-122"/>
                <a:ea typeface="宋体" panose="02010600030101010101" pitchFamily="2" charset="-122"/>
                <a:cs typeface="宋体" panose="02010600030101010101" pitchFamily="2" charset="-122"/>
              </a:rPr>
              <a:t>城市兴起</a:t>
            </a:r>
            <a:endPar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400050" lvl="0" indent="-400050" algn="l" fontAlgn="ctr">
              <a:lnSpc>
                <a:spcPct val="130000"/>
              </a:lnSpc>
              <a:spcBef>
                <a:spcPts val="1000"/>
              </a:spcBef>
              <a:spcAft>
                <a:spcPct val="0"/>
              </a:spcAft>
              <a:buSzTx/>
              <a:buFont typeface="+mj-ea"/>
              <a:buAutoNum type="ea1JpnChsDbPeriod"/>
            </a:pPr>
            <a:r>
              <a:rPr lang="en-US" altLang="zh-CN" sz="3200" b="1">
                <a:solidFill>
                  <a:schemeClr val="tx1"/>
                </a:solidFill>
                <a:latin typeface="黑体" panose="02010609060101010101" charset="-122"/>
                <a:ea typeface="黑体" panose="02010609060101010101" charset="-122"/>
                <a:cs typeface="宋体" panose="02010600030101010101" pitchFamily="2" charset="-122"/>
              </a:rPr>
              <a:t>思想：</a:t>
            </a:r>
            <a:r>
              <a:rPr lang="en-US" altLang="zh-CN" sz="3200" b="1">
                <a:solidFill>
                  <a:srgbClr val="FF0000"/>
                </a:solidFill>
                <a:latin typeface="宋体" panose="02010600030101010101" pitchFamily="2" charset="-122"/>
                <a:ea typeface="宋体" panose="02010600030101010101" pitchFamily="2" charset="-122"/>
                <a:cs typeface="宋体" panose="02010600030101010101" pitchFamily="2" charset="-122"/>
              </a:rPr>
              <a:t>基督教统治</a:t>
            </a: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3200" b="1">
                <a:noFill/>
                <a:latin typeface="宋体" panose="02010600030101010101" pitchFamily="2" charset="-122"/>
                <a:ea typeface="宋体" panose="02010600030101010101" pitchFamily="2" charset="-122"/>
                <a:cs typeface="宋体" panose="02010600030101010101" pitchFamily="2" charset="-122"/>
              </a:rPr>
              <a:t>大学建立，促进思想解放</a:t>
            </a:r>
          </a:p>
        </p:txBody>
      </p:sp>
      <p:sp>
        <p:nvSpPr>
          <p:cNvPr id="15" name="文本框 14"/>
          <p:cNvSpPr txBox="1"/>
          <p:nvPr/>
        </p:nvSpPr>
        <p:spPr>
          <a:xfrm>
            <a:off x="7583170" y="2681605"/>
            <a:ext cx="3857625" cy="583565"/>
          </a:xfrm>
          <a:prstGeom prst="rect">
            <a:avLst/>
          </a:prstGeom>
          <a:noFill/>
        </p:spPr>
        <p:txBody>
          <a:bodyPr wrap="none" rtlCol="0">
            <a:spAutoFit/>
          </a:bodyPr>
          <a:lstStyle/>
          <a:p>
            <a:pPr algn="l"/>
            <a:r>
              <a:rPr lang="en-US" altLang="zh-CN" sz="32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王权强化，议会兴起</a:t>
            </a:r>
            <a:endParaRPr lang="en-US" altLang="zh-CN" sz="3200" b="1">
              <a:solidFill>
                <a:srgbClr val="0070C0"/>
              </a:solidFill>
              <a:latin typeface="宋体" panose="02010600030101010101" pitchFamily="2" charset="-122"/>
              <a:ea typeface="宋体" panose="02010600030101010101" pitchFamily="2" charset="-122"/>
              <a:cs typeface="宋体" panose="02010600030101010101" pitchFamily="2" charset="-122"/>
            </a:endParaRPr>
          </a:p>
        </p:txBody>
      </p:sp>
      <p:sp>
        <p:nvSpPr>
          <p:cNvPr id="17" name="文本框 16"/>
          <p:cNvSpPr txBox="1"/>
          <p:nvPr/>
        </p:nvSpPr>
        <p:spPr>
          <a:xfrm>
            <a:off x="6021070" y="3435985"/>
            <a:ext cx="1816100" cy="583565"/>
          </a:xfrm>
          <a:prstGeom prst="rect">
            <a:avLst/>
          </a:prstGeom>
          <a:noFill/>
        </p:spPr>
        <p:txBody>
          <a:bodyPr wrap="none" rtlCol="0">
            <a:spAutoFit/>
          </a:bodyPr>
          <a:lstStyle/>
          <a:p>
            <a:pPr algn="l"/>
            <a:r>
              <a:rPr lang="en-US" altLang="zh-CN" sz="32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城市兴起</a:t>
            </a:r>
            <a:endPar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8" name="文本框 17"/>
          <p:cNvSpPr txBox="1"/>
          <p:nvPr/>
        </p:nvSpPr>
        <p:spPr>
          <a:xfrm>
            <a:off x="5190490" y="4196715"/>
            <a:ext cx="4674235" cy="583565"/>
          </a:xfrm>
          <a:prstGeom prst="rect">
            <a:avLst/>
          </a:prstGeom>
          <a:noFill/>
        </p:spPr>
        <p:txBody>
          <a:bodyPr wrap="none" rtlCol="0">
            <a:spAutoFit/>
          </a:bodyPr>
          <a:lstStyle/>
          <a:p>
            <a:pPr algn="l"/>
            <a:r>
              <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大学建立，促进思想解放</a:t>
            </a:r>
            <a:endPar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4"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二、东欧：拜占庭与俄罗斯</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pic>
        <p:nvPicPr>
          <p:cNvPr id="7" name="图片 4" descr="src=http_%2F%2F5b0988e595225.cdn.sohucs.com%2Fimages%2F20180603%2Ffd8c423ef0bf4e20af658bef8e3a83fa.jpeg&amp;refer=http_%2F%2F5b0988e595225.cdn.sohucs"/>
          <p:cNvPicPr>
            <a:picLocks noChangeAspect="1"/>
          </p:cNvPicPr>
          <p:nvPr/>
        </p:nvPicPr>
        <p:blipFill>
          <a:blip r:embed="rId5" cstate="print"/>
          <a:srcRect t="6674" b="8747"/>
          <a:stretch>
            <a:fillRect/>
          </a:stretch>
        </p:blipFill>
        <p:spPr>
          <a:xfrm>
            <a:off x="2534920" y="702945"/>
            <a:ext cx="7638415" cy="5102225"/>
          </a:xfrm>
          <a:prstGeom prst="rect">
            <a:avLst/>
          </a:prstGeom>
          <a:effectLst>
            <a:outerShdw blurRad="50800" dist="63500" dir="5400000" algn="t" rotWithShape="0">
              <a:prstClr val="black">
                <a:alpha val="40000"/>
              </a:prstClr>
            </a:outerShdw>
          </a:effectLst>
        </p:spPr>
      </p:pic>
      <p:sp>
        <p:nvSpPr>
          <p:cNvPr id="11" name="文本框 10"/>
          <p:cNvSpPr txBox="1"/>
          <p:nvPr/>
        </p:nvSpPr>
        <p:spPr>
          <a:xfrm>
            <a:off x="1094105" y="5805170"/>
            <a:ext cx="10003790" cy="953135"/>
          </a:xfrm>
          <a:prstGeom prst="rect">
            <a:avLst/>
          </a:prstGeom>
          <a:noFill/>
        </p:spPr>
        <p:txBody>
          <a:bodyPr wrap="square" rtlCol="0" anchor="t">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黑体" panose="02010609060101010101" charset="-122"/>
                <a:ea typeface="黑体" panose="02010609060101010101" charset="-122"/>
                <a:cs typeface="宋体" panose="02010600030101010101" pitchFamily="2" charset="-122"/>
              </a:rPr>
              <a:t>《查士丁尼及其随从》</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en-US" sz="2800" b="1">
                <a:latin typeface="宋体" panose="02010600030101010101" pitchFamily="2" charset="-122"/>
                <a:ea typeface="宋体" panose="02010600030101010101" pitchFamily="2" charset="-122"/>
                <a:cs typeface="宋体" panose="02010600030101010101" pitchFamily="2" charset="-122"/>
              </a:rPr>
              <a:t>公元547年</a:t>
            </a:r>
            <a:r>
              <a:rPr lang="en-US" altLang="zh-CN" sz="2800" b="1">
                <a:latin typeface="宋体" panose="02010600030101010101" pitchFamily="2" charset="-122"/>
                <a:ea typeface="宋体" panose="02010600030101010101" pitchFamily="2" charset="-122"/>
                <a:cs typeface="宋体" panose="02010600030101010101" pitchFamily="2" charset="-122"/>
              </a:rPr>
              <a:t>),描绘了</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拜占庭帝国</a:t>
            </a:r>
            <a:r>
              <a:rPr lang="en-US" altLang="zh-CN" sz="2800" b="1">
                <a:latin typeface="宋体" panose="02010600030101010101" pitchFamily="2" charset="-122"/>
                <a:ea typeface="宋体" panose="02010600030101010101" pitchFamily="2" charset="-122"/>
                <a:cs typeface="宋体" panose="02010600030101010101" pitchFamily="2" charset="-122"/>
              </a:rPr>
              <a:t>查士丁尼皇帝及其随从手捧圣餐杯盘和祭品向基督献祭的场景</a:t>
            </a:r>
            <a:r>
              <a:rPr lang="zh-CN" altLang="en-US" sz="2800" b="1">
                <a:latin typeface="宋体" panose="02010600030101010101" pitchFamily="2" charset="-122"/>
                <a:ea typeface="宋体" panose="02010600030101010101" pitchFamily="2" charset="-122"/>
                <a:cs typeface="宋体" panose="02010600030101010101" pitchFamily="2" charset="-122"/>
              </a:rPr>
              <a:t>。</a:t>
            </a:r>
          </a:p>
        </p:txBody>
      </p:sp>
      <p:sp>
        <p:nvSpPr>
          <p:cNvPr id="12" name="文本框 11"/>
          <p:cNvSpPr txBox="1"/>
          <p:nvPr/>
        </p:nvSpPr>
        <p:spPr>
          <a:xfrm>
            <a:off x="0" y="2439035"/>
            <a:ext cx="2632710" cy="583565"/>
          </a:xfrm>
          <a:prstGeom prst="rect">
            <a:avLst/>
          </a:prstGeom>
          <a:noFill/>
        </p:spPr>
        <p:txBody>
          <a:bodyPr wrap="none" rtlCol="0">
            <a:spAutoFit/>
          </a:bodyPr>
          <a:lstStyle/>
          <a:p>
            <a:pPr algn="l"/>
            <a:r>
              <a:rPr lang="en-US" altLang="zh-CN" sz="3200" b="1">
                <a:solidFill>
                  <a:srgbClr val="FF0000"/>
                </a:solidFill>
                <a:latin typeface="黑体" panose="02010609060101010101" charset="-122"/>
                <a:ea typeface="黑体" panose="02010609060101010101" charset="-122"/>
                <a:cs typeface="宋体" panose="02010600030101010101" pitchFamily="2" charset="-122"/>
                <a:sym typeface="+mn-ea"/>
              </a:rPr>
              <a:t>“</a:t>
            </a:r>
            <a:r>
              <a:rPr lang="zh-CN" altLang="en-US" sz="3200" b="1">
                <a:solidFill>
                  <a:srgbClr val="FF0000"/>
                </a:solidFill>
                <a:latin typeface="黑体" panose="02010609060101010101" charset="-122"/>
                <a:ea typeface="黑体" panose="02010609060101010101" charset="-122"/>
                <a:cs typeface="宋体" panose="02010600030101010101" pitchFamily="2" charset="-122"/>
                <a:sym typeface="+mn-ea"/>
              </a:rPr>
              <a:t>政教合一</a:t>
            </a:r>
            <a:r>
              <a:rPr lang="en-US" altLang="zh-CN" sz="3200" b="1">
                <a:solidFill>
                  <a:srgbClr val="FF0000"/>
                </a:solidFill>
                <a:latin typeface="黑体" panose="02010609060101010101" charset="-122"/>
                <a:ea typeface="黑体" panose="02010609060101010101" charset="-122"/>
                <a:cs typeface="宋体" panose="02010600030101010101" pitchFamily="2" charset="-122"/>
                <a:sym typeface="+mn-ea"/>
              </a:rPr>
              <a:t>”</a:t>
            </a:r>
          </a:p>
        </p:txBody>
      </p:sp>
      <p:sp>
        <p:nvSpPr>
          <p:cNvPr id="14" name="文本框 13"/>
          <p:cNvSpPr txBox="1"/>
          <p:nvPr/>
        </p:nvSpPr>
        <p:spPr>
          <a:xfrm>
            <a:off x="0" y="3136900"/>
            <a:ext cx="2632710" cy="583565"/>
          </a:xfrm>
          <a:prstGeom prst="rect">
            <a:avLst/>
          </a:prstGeom>
          <a:noFill/>
        </p:spPr>
        <p:txBody>
          <a:bodyPr wrap="none" rtlCol="0">
            <a:spAutoFit/>
          </a:bodyPr>
          <a:lstStyle/>
          <a:p>
            <a:pPr algn="l"/>
            <a:r>
              <a:rPr lang="en-US" altLang="zh-CN" sz="3200" b="1">
                <a:solidFill>
                  <a:srgbClr val="FF0000"/>
                </a:solidFill>
                <a:latin typeface="黑体" panose="02010609060101010101" charset="-122"/>
                <a:ea typeface="黑体" panose="02010609060101010101" charset="-122"/>
                <a:cs typeface="宋体" panose="02010600030101010101" pitchFamily="2" charset="-122"/>
                <a:sym typeface="+mn-ea"/>
              </a:rPr>
              <a:t>“</a:t>
            </a:r>
            <a:r>
              <a:rPr lang="zh-CN" altLang="en-US" sz="3200" b="1">
                <a:solidFill>
                  <a:srgbClr val="FF0000"/>
                </a:solidFill>
                <a:latin typeface="黑体" panose="02010609060101010101" charset="-122"/>
                <a:ea typeface="黑体" panose="02010609060101010101" charset="-122"/>
                <a:cs typeface="宋体" panose="02010600030101010101" pitchFamily="2" charset="-122"/>
                <a:sym typeface="+mn-ea"/>
              </a:rPr>
              <a:t>第二罗马</a:t>
            </a:r>
            <a:r>
              <a:rPr lang="en-US" altLang="zh-CN" sz="3200" b="1">
                <a:solidFill>
                  <a:srgbClr val="FF0000"/>
                </a:solidFill>
                <a:latin typeface="黑体" panose="02010609060101010101" charset="-122"/>
                <a:ea typeface="黑体" panose="02010609060101010101" charset="-122"/>
                <a:cs typeface="宋体" panose="02010600030101010101" pitchFamily="2" charset="-122"/>
                <a:sym typeface="+mn-ea"/>
              </a:rPr>
              <a:t>”</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5"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3"/>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二、东欧：拜占庭与俄罗斯</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5394960" y="38735"/>
            <a:ext cx="6189345"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（一）拜占庭帝国</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395-1453</a:t>
            </a:r>
            <a:r>
              <a:rPr lang="zh-CN" altLang="en-US" sz="2800" b="1" dirty="0">
                <a:latin typeface="微软雅黑" panose="020B0503020204020204" charset="-122"/>
                <a:ea typeface="微软雅黑" panose="020B0503020204020204" charset="-122"/>
                <a:cs typeface="微软雅黑" panose="020B0503020204020204" charset="-122"/>
                <a:sym typeface="+mn-ea"/>
              </a:rPr>
              <a:t>年）</a:t>
            </a:r>
          </a:p>
        </p:txBody>
      </p:sp>
      <p:sp>
        <p:nvSpPr>
          <p:cNvPr id="6" name="文本框 5"/>
          <p:cNvSpPr txBox="1"/>
          <p:nvPr/>
        </p:nvSpPr>
        <p:spPr>
          <a:xfrm>
            <a:off x="443865" y="622300"/>
            <a:ext cx="5233670" cy="521970"/>
          </a:xfrm>
          <a:prstGeom prst="rect">
            <a:avLst/>
          </a:prstGeom>
          <a:noFill/>
        </p:spPr>
        <p:txBody>
          <a:bodyPr wrap="square" rtlCol="0" anchor="t">
            <a:spAutoFit/>
          </a:bodyPr>
          <a:lstStyle/>
          <a:p>
            <a:r>
              <a:rPr lang="en-US" altLang="zh-CN" sz="2800" b="1">
                <a:latin typeface="黑体" panose="02010609060101010101" charset="-122"/>
                <a:ea typeface="黑体" panose="02010609060101010101" charset="-122"/>
                <a:cs typeface="黑体" panose="02010609060101010101" charset="-122"/>
              </a:rPr>
              <a:t>1.</a:t>
            </a:r>
            <a:r>
              <a:rPr lang="zh-CN" altLang="en-US" sz="2800" b="1">
                <a:latin typeface="黑体" panose="02010609060101010101" charset="-122"/>
                <a:ea typeface="黑体" panose="02010609060101010101" charset="-122"/>
                <a:cs typeface="黑体" panose="02010609060101010101" charset="-122"/>
              </a:rPr>
              <a:t>兴盛（</a:t>
            </a:r>
            <a:r>
              <a:rPr lang="en-US" altLang="zh-CN" sz="2800" b="1">
                <a:latin typeface="黑体" panose="02010609060101010101" charset="-122"/>
                <a:ea typeface="黑体" panose="02010609060101010101" charset="-122"/>
                <a:cs typeface="黑体" panose="02010609060101010101" charset="-122"/>
              </a:rPr>
              <a:t>395</a:t>
            </a:r>
            <a:r>
              <a:rPr lang="zh-CN" altLang="en-US" sz="2800" b="1">
                <a:latin typeface="黑体" panose="02010609060101010101" charset="-122"/>
                <a:ea typeface="黑体" panose="02010609060101010101" charset="-122"/>
                <a:cs typeface="黑体" panose="02010609060101010101" charset="-122"/>
              </a:rPr>
              <a:t>年</a:t>
            </a:r>
            <a:r>
              <a:rPr lang="en-US" altLang="zh-CN" sz="2800" b="1">
                <a:latin typeface="黑体" panose="02010609060101010101" charset="-122"/>
                <a:ea typeface="黑体" panose="02010609060101010101" charset="-122"/>
                <a:cs typeface="黑体" panose="02010609060101010101" charset="-122"/>
              </a:rPr>
              <a:t>-6</a:t>
            </a:r>
            <a:r>
              <a:rPr lang="zh-CN" altLang="en-US" sz="2800" b="1">
                <a:latin typeface="黑体" panose="02010609060101010101" charset="-122"/>
                <a:ea typeface="黑体" panose="02010609060101010101" charset="-122"/>
                <a:cs typeface="黑体" panose="02010609060101010101" charset="-122"/>
              </a:rPr>
              <a:t>世纪中期）</a:t>
            </a:r>
          </a:p>
        </p:txBody>
      </p:sp>
      <p:graphicFrame>
        <p:nvGraphicFramePr>
          <p:cNvPr id="10" name="表格 9"/>
          <p:cNvGraphicFramePr/>
          <p:nvPr>
            <p:custDataLst>
              <p:tags r:id="rId2"/>
            </p:custDataLst>
          </p:nvPr>
        </p:nvGraphicFramePr>
        <p:xfrm>
          <a:off x="443865" y="1131570"/>
          <a:ext cx="10756900" cy="2255520"/>
        </p:xfrm>
        <a:graphic>
          <a:graphicData uri="http://schemas.openxmlformats.org/drawingml/2006/table">
            <a:tbl>
              <a:tblPr firstRow="1" bandRow="1">
                <a:tableStyleId>{5C22544A-7EE6-4342-B048-85BDC9FD1C3A}</a:tableStyleId>
              </a:tblPr>
              <a:tblGrid>
                <a:gridCol w="998855"/>
                <a:gridCol w="9758045"/>
              </a:tblGrid>
              <a:tr h="883920">
                <a:tc>
                  <a:txBody>
                    <a:bodyPr/>
                    <a:lstStyle/>
                    <a:p>
                      <a:pPr>
                        <a:buNone/>
                      </a:pPr>
                      <a:r>
                        <a:rPr lang="zh-CN" altLang="en-US" sz="2600" b="1">
                          <a:solidFill>
                            <a:schemeClr val="tx1"/>
                          </a:solidFill>
                          <a:latin typeface="黑体" panose="02010609060101010101" charset="-122"/>
                          <a:ea typeface="黑体" panose="02010609060101010101" charset="-122"/>
                        </a:rPr>
                        <a:t>经济</a:t>
                      </a:r>
                    </a:p>
                  </a:txBody>
                  <a:tcPr/>
                </a:tc>
                <a:tc>
                  <a:txBody>
                    <a:bodyPr/>
                    <a:lstStyle/>
                    <a:p>
                      <a:pPr>
                        <a:buNone/>
                      </a:pPr>
                      <a:endParaRPr lang="zh-CN" altLang="en-US" sz="2600" b="1">
                        <a:solidFill>
                          <a:schemeClr val="tx1"/>
                        </a:solidFill>
                      </a:endParaRPr>
                    </a:p>
                  </a:txBody>
                  <a:tcPr>
                    <a:solidFill>
                      <a:srgbClr val="EAEFF7"/>
                    </a:solidFill>
                  </a:tcPr>
                </a:tc>
              </a:tr>
              <a:tr h="487680">
                <a:tc>
                  <a:txBody>
                    <a:bodyPr/>
                    <a:lstStyle/>
                    <a:p>
                      <a:pPr>
                        <a:buNone/>
                      </a:pPr>
                      <a:r>
                        <a:rPr lang="zh-CN" altLang="en-US" sz="2600" b="1">
                          <a:solidFill>
                            <a:schemeClr val="tx1"/>
                          </a:solidFill>
                          <a:latin typeface="黑体" panose="02010609060101010101" charset="-122"/>
                          <a:ea typeface="黑体" panose="02010609060101010101" charset="-122"/>
                        </a:rPr>
                        <a:t>军事</a:t>
                      </a:r>
                    </a:p>
                  </a:txBody>
                  <a:tcPr>
                    <a:solidFill>
                      <a:srgbClr val="5B9BD5"/>
                    </a:solidFill>
                  </a:tcPr>
                </a:tc>
                <a:tc>
                  <a:txBody>
                    <a:bodyPr/>
                    <a:lstStyle/>
                    <a:p>
                      <a:pPr>
                        <a:buNone/>
                      </a:pPr>
                      <a:r>
                        <a:rPr lang="zh-CN" altLang="en-US" sz="2600" b="1">
                          <a:noFill/>
                        </a:rPr>
                        <a:t>6世纪查士丁尼在位时,先后占领北非和意大利等地</a:t>
                      </a:r>
                    </a:p>
                  </a:txBody>
                  <a:tcPr/>
                </a:tc>
              </a:tr>
              <a:tr h="883920">
                <a:tc>
                  <a:txBody>
                    <a:bodyPr/>
                    <a:lstStyle/>
                    <a:p>
                      <a:pPr>
                        <a:buNone/>
                      </a:pPr>
                      <a:r>
                        <a:rPr lang="zh-CN" altLang="en-US" sz="2600" b="1">
                          <a:solidFill>
                            <a:schemeClr val="tx1"/>
                          </a:solidFill>
                          <a:latin typeface="黑体" panose="02010609060101010101" charset="-122"/>
                          <a:ea typeface="黑体" panose="02010609060101010101" charset="-122"/>
                        </a:rPr>
                        <a:t>法律</a:t>
                      </a:r>
                    </a:p>
                  </a:txBody>
                  <a:tcPr>
                    <a:solidFill>
                      <a:srgbClr val="5B9BD5"/>
                    </a:solidFill>
                  </a:tcPr>
                </a:tc>
                <a:tc>
                  <a:txBody>
                    <a:bodyPr/>
                    <a:lstStyle/>
                    <a:p>
                      <a:pPr>
                        <a:buNone/>
                      </a:pPr>
                      <a:r>
                        <a:rPr lang="zh-CN" altLang="en-US" sz="2600" b="1">
                          <a:noFill/>
                        </a:rPr>
                        <a:t>《查士丁尼法典》使罗马法成为系统、完整的法律体系；汇编《罗马民法大全》。</a:t>
                      </a:r>
                    </a:p>
                  </a:txBody>
                  <a:tcPr/>
                </a:tc>
              </a:tr>
            </a:tbl>
          </a:graphicData>
        </a:graphic>
      </p:graphicFrame>
      <p:sp>
        <p:nvSpPr>
          <p:cNvPr id="13" name="文本框 12"/>
          <p:cNvSpPr txBox="1"/>
          <p:nvPr/>
        </p:nvSpPr>
        <p:spPr>
          <a:xfrm>
            <a:off x="334645" y="4993640"/>
            <a:ext cx="4168140" cy="491490"/>
          </a:xfrm>
          <a:prstGeom prst="rect">
            <a:avLst/>
          </a:prstGeom>
          <a:noFill/>
        </p:spPr>
        <p:txBody>
          <a:bodyPr wrap="none" rtlCol="0">
            <a:spAutoFit/>
          </a:bodyPr>
          <a:lstStyle/>
          <a:p>
            <a:pPr algn="l">
              <a:buNone/>
            </a:pPr>
            <a:r>
              <a:rPr lang="zh-CN" altLang="en-US" sz="2600" b="1">
                <a:solidFill>
                  <a:schemeClr val="tx1"/>
                </a:solidFill>
                <a:latin typeface="黑体" panose="02010609060101010101" charset="-122"/>
                <a:ea typeface="黑体" panose="02010609060101010101" charset="-122"/>
              </a:rPr>
              <a:t>《罗马民法大全》的意义：</a:t>
            </a:r>
          </a:p>
        </p:txBody>
      </p:sp>
      <p:sp>
        <p:nvSpPr>
          <p:cNvPr id="31" name="文本框 30"/>
          <p:cNvSpPr txBox="1"/>
          <p:nvPr/>
        </p:nvSpPr>
        <p:spPr>
          <a:xfrm>
            <a:off x="453390" y="3481070"/>
            <a:ext cx="8778240" cy="151257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fontAlgn="auto">
              <a:lnSpc>
                <a:spcPct val="110000"/>
              </a:lnSpc>
            </a:pPr>
            <a:r>
              <a:rPr lang="en-US" altLang="zh-CN" sz="2800" b="1" kern="0" dirty="0" smtClean="0">
                <a:latin typeface="楷体" panose="02010609060101010101" charset="-122"/>
                <a:ea typeface="楷体" panose="02010609060101010101" charset="-122"/>
                <a:sym typeface="+mn-ea"/>
              </a:rPr>
              <a:t>    </a:t>
            </a:r>
            <a:r>
              <a:rPr sz="2800" b="1" kern="0" dirty="0" smtClean="0">
                <a:solidFill>
                  <a:srgbClr val="C00000"/>
                </a:solidFill>
                <a:latin typeface="楷体" panose="02010609060101010101" charset="-122"/>
                <a:ea typeface="楷体" panose="02010609060101010101" charset="-122"/>
                <a:sym typeface="+mn-ea"/>
              </a:rPr>
              <a:t>皇帝的威严、光荣</a:t>
            </a:r>
            <a:r>
              <a:rPr sz="2800" b="1" kern="0" dirty="0" smtClean="0">
                <a:latin typeface="楷体" panose="02010609060101010101" charset="-122"/>
                <a:ea typeface="楷体" panose="02010609060101010101" charset="-122"/>
                <a:sym typeface="+mn-ea"/>
              </a:rPr>
              <a:t>不但依靠兵器，而且须</a:t>
            </a:r>
            <a:r>
              <a:rPr sz="2800" b="1" kern="0" dirty="0" smtClean="0">
                <a:solidFill>
                  <a:srgbClr val="C00000"/>
                </a:solidFill>
                <a:latin typeface="楷体" panose="02010609060101010101" charset="-122"/>
                <a:ea typeface="楷体" panose="02010609060101010101" charset="-122"/>
                <a:sym typeface="+mn-ea"/>
              </a:rPr>
              <a:t>用法律来巩固</a:t>
            </a:r>
            <a:r>
              <a:rPr sz="2800" b="1" kern="0" dirty="0" smtClean="0">
                <a:latin typeface="楷体" panose="02010609060101010101" charset="-122"/>
                <a:ea typeface="楷体" panose="02010609060101010101" charset="-122"/>
                <a:sym typeface="+mn-ea"/>
              </a:rPr>
              <a:t>。这样，无论在战时或平时，总是可以</a:t>
            </a:r>
            <a:r>
              <a:rPr sz="2800" b="1" kern="0" dirty="0" smtClean="0">
                <a:solidFill>
                  <a:srgbClr val="C00000"/>
                </a:solidFill>
                <a:latin typeface="楷体" panose="02010609060101010101" charset="-122"/>
                <a:ea typeface="楷体" panose="02010609060101010101" charset="-122"/>
                <a:sym typeface="+mn-ea"/>
              </a:rPr>
              <a:t>将国家治理得很好</a:t>
            </a:r>
            <a:r>
              <a:rPr sz="2800" b="1" kern="0" dirty="0" smtClean="0">
                <a:latin typeface="楷体" panose="02010609060101010101" charset="-122"/>
                <a:ea typeface="楷体" panose="02010609060101010101" charset="-122"/>
                <a:sym typeface="+mn-ea"/>
              </a:rPr>
              <a:t>。”        </a:t>
            </a:r>
            <a:r>
              <a:rPr sz="2400" b="1" kern="0" dirty="0" smtClean="0">
                <a:latin typeface="楷体" panose="02010609060101010101" charset="-122"/>
                <a:ea typeface="楷体" panose="02010609060101010101" charset="-122"/>
                <a:sym typeface="+mn-ea"/>
              </a:rPr>
              <a:t>---《查士丁尼法典》序言</a:t>
            </a:r>
          </a:p>
        </p:txBody>
      </p:sp>
      <p:pic>
        <p:nvPicPr>
          <p:cNvPr id="15" name="图片 14"/>
          <p:cNvPicPr>
            <a:picLocks noChangeAspect="1"/>
          </p:cNvPicPr>
          <p:nvPr/>
        </p:nvPicPr>
        <p:blipFill>
          <a:blip r:embed="rId6" cstate="print"/>
          <a:stretch>
            <a:fillRect/>
          </a:stretch>
        </p:blipFill>
        <p:spPr>
          <a:xfrm>
            <a:off x="9429115" y="3481070"/>
            <a:ext cx="2392680" cy="3224530"/>
          </a:xfrm>
          <a:prstGeom prst="rect">
            <a:avLst/>
          </a:prstGeom>
          <a:effectLst>
            <a:outerShdw blurRad="50800" dist="63500" dir="2700000" algn="tl" rotWithShape="0">
              <a:prstClr val="black">
                <a:alpha val="40000"/>
              </a:prstClr>
            </a:outerShdw>
          </a:effectLst>
        </p:spPr>
      </p:pic>
      <p:sp>
        <p:nvSpPr>
          <p:cNvPr id="16" name="文本框 15"/>
          <p:cNvSpPr txBox="1"/>
          <p:nvPr/>
        </p:nvSpPr>
        <p:spPr>
          <a:xfrm>
            <a:off x="611505" y="5485130"/>
            <a:ext cx="8679815" cy="1291590"/>
          </a:xfrm>
          <a:prstGeom prst="rect">
            <a:avLst/>
          </a:prstGeom>
          <a:noFill/>
        </p:spPr>
        <p:txBody>
          <a:bodyPr wrap="square" rtlCol="0">
            <a:spAutoFit/>
          </a:bodyPr>
          <a:lstStyle/>
          <a:p>
            <a:pPr algn="l">
              <a:buNone/>
            </a:pPr>
            <a:r>
              <a:rPr lang="zh-CN" altLang="en-US" sz="2600" b="1">
                <a:solidFill>
                  <a:schemeClr val="tx1"/>
                </a:solidFill>
                <a:latin typeface="宋体" panose="02010600030101010101" pitchFamily="2" charset="-122"/>
                <a:ea typeface="宋体" panose="02010600030101010101" pitchFamily="2" charset="-122"/>
              </a:rPr>
              <a:t>①肯定了</a:t>
            </a:r>
            <a:r>
              <a:rPr lang="zh-CN" altLang="en-US" sz="2600" b="1">
                <a:solidFill>
                  <a:srgbClr val="C00000"/>
                </a:solidFill>
                <a:latin typeface="宋体" panose="02010600030101010101" pitchFamily="2" charset="-122"/>
                <a:ea typeface="宋体" panose="02010600030101010101" pitchFamily="2" charset="-122"/>
              </a:rPr>
              <a:t>皇权的至高无上</a:t>
            </a:r>
            <a:r>
              <a:rPr lang="zh-CN" altLang="en-US" sz="2600" b="1">
                <a:solidFill>
                  <a:schemeClr val="tx1"/>
                </a:solidFill>
                <a:latin typeface="宋体" panose="02010600030101010101" pitchFamily="2" charset="-122"/>
                <a:ea typeface="宋体" panose="02010600030101010101" pitchFamily="2" charset="-122"/>
              </a:rPr>
              <a:t>；</a:t>
            </a:r>
          </a:p>
          <a:p>
            <a:pPr algn="l">
              <a:buNone/>
            </a:pPr>
            <a:r>
              <a:rPr lang="zh-CN" altLang="en-US" sz="2600" b="1">
                <a:solidFill>
                  <a:schemeClr val="tx1"/>
                </a:solidFill>
                <a:latin typeface="宋体" panose="02010600030101010101" pitchFamily="2" charset="-122"/>
                <a:ea typeface="宋体" panose="02010600030101010101" pitchFamily="2" charset="-122"/>
              </a:rPr>
              <a:t>②是欧洲历史上</a:t>
            </a:r>
            <a:r>
              <a:rPr lang="zh-CN" altLang="en-US" sz="2600" b="1">
                <a:solidFill>
                  <a:srgbClr val="C00000"/>
                </a:solidFill>
                <a:latin typeface="宋体" panose="02010600030101010101" pitchFamily="2" charset="-122"/>
                <a:ea typeface="宋体" panose="02010600030101010101" pitchFamily="2" charset="-122"/>
              </a:rPr>
              <a:t>第一部系统完备的成文法典</a:t>
            </a:r>
            <a:r>
              <a:rPr lang="zh-CN" altLang="en-US" sz="2600" b="1">
                <a:solidFill>
                  <a:schemeClr val="tx1"/>
                </a:solidFill>
                <a:latin typeface="宋体" panose="02010600030101010101" pitchFamily="2" charset="-122"/>
                <a:ea typeface="宋体" panose="02010600030101010101" pitchFamily="2" charset="-122"/>
              </a:rPr>
              <a:t>，对后世立法影响深远。</a:t>
            </a:r>
          </a:p>
        </p:txBody>
      </p:sp>
      <p:sp>
        <p:nvSpPr>
          <p:cNvPr id="17" name="文本框 16"/>
          <p:cNvSpPr txBox="1"/>
          <p:nvPr/>
        </p:nvSpPr>
        <p:spPr>
          <a:xfrm>
            <a:off x="1519555" y="1131570"/>
            <a:ext cx="9565005" cy="891540"/>
          </a:xfrm>
          <a:prstGeom prst="rect">
            <a:avLst/>
          </a:prstGeom>
          <a:noFill/>
        </p:spPr>
        <p:txBody>
          <a:bodyPr wrap="square" rtlCol="0">
            <a:spAutoFit/>
          </a:bodyPr>
          <a:lstStyle/>
          <a:p>
            <a:pPr algn="l">
              <a:buNone/>
            </a:pPr>
            <a:r>
              <a:rPr lang="zh-CN" altLang="en-US" sz="2600" b="1">
                <a:sym typeface="+mn-ea"/>
              </a:rPr>
              <a:t>工商业发达，都城</a:t>
            </a:r>
            <a:r>
              <a:rPr lang="zh-CN" altLang="en-US" sz="2600" b="1">
                <a:solidFill>
                  <a:srgbClr val="C00000"/>
                </a:solidFill>
                <a:sym typeface="+mn-ea"/>
              </a:rPr>
              <a:t>君士坦丁堡</a:t>
            </a:r>
            <a:r>
              <a:rPr lang="zh-CN" altLang="en-US" sz="2600" b="1">
                <a:sym typeface="+mn-ea"/>
              </a:rPr>
              <a:t>是当时欧洲最大最重要的城市，成为</a:t>
            </a:r>
            <a:r>
              <a:rPr lang="zh-CN" altLang="en-US" sz="2600" b="1">
                <a:solidFill>
                  <a:srgbClr val="C00000"/>
                </a:solidFill>
                <a:sym typeface="+mn-ea"/>
              </a:rPr>
              <a:t>沟通东西方</a:t>
            </a:r>
            <a:r>
              <a:rPr lang="zh-CN" altLang="en-US" sz="2600" b="1">
                <a:sym typeface="+mn-ea"/>
              </a:rPr>
              <a:t>的桥梁</a:t>
            </a:r>
            <a:endParaRPr lang="zh-CN" altLang="en-US" sz="2600" b="1">
              <a:solidFill>
                <a:schemeClr val="tx1"/>
              </a:solidFill>
            </a:endParaRPr>
          </a:p>
        </p:txBody>
      </p:sp>
      <p:sp>
        <p:nvSpPr>
          <p:cNvPr id="18" name="文本框 17"/>
          <p:cNvSpPr txBox="1"/>
          <p:nvPr/>
        </p:nvSpPr>
        <p:spPr>
          <a:xfrm>
            <a:off x="1519555" y="2011045"/>
            <a:ext cx="9565005" cy="491490"/>
          </a:xfrm>
          <a:prstGeom prst="rect">
            <a:avLst/>
          </a:prstGeom>
          <a:noFill/>
        </p:spPr>
        <p:txBody>
          <a:bodyPr wrap="square" rtlCol="0">
            <a:spAutoFit/>
          </a:bodyPr>
          <a:lstStyle/>
          <a:p>
            <a:pPr>
              <a:buNone/>
            </a:pPr>
            <a:r>
              <a:rPr lang="zh-CN" altLang="en-US" sz="2600" b="1">
                <a:sym typeface="+mn-ea"/>
              </a:rPr>
              <a:t>6世纪</a:t>
            </a:r>
            <a:r>
              <a:rPr lang="zh-CN" altLang="en-US" sz="2600" b="1">
                <a:solidFill>
                  <a:srgbClr val="C00000"/>
                </a:solidFill>
                <a:sym typeface="+mn-ea"/>
              </a:rPr>
              <a:t>查士丁尼</a:t>
            </a:r>
            <a:r>
              <a:rPr lang="zh-CN" altLang="en-US" sz="2600" b="1">
                <a:sym typeface="+mn-ea"/>
              </a:rPr>
              <a:t>在位时,先后占领</a:t>
            </a:r>
            <a:r>
              <a:rPr lang="zh-CN" altLang="en-US" sz="2600" b="1">
                <a:solidFill>
                  <a:srgbClr val="C00000"/>
                </a:solidFill>
                <a:sym typeface="+mn-ea"/>
              </a:rPr>
              <a:t>北非和意大利</a:t>
            </a:r>
            <a:r>
              <a:rPr lang="zh-CN" altLang="en-US" sz="2600" b="1">
                <a:sym typeface="+mn-ea"/>
              </a:rPr>
              <a:t>等地</a:t>
            </a:r>
            <a:endParaRPr lang="zh-CN" altLang="en-US" sz="2600" b="1">
              <a:solidFill>
                <a:schemeClr val="tx1"/>
              </a:solidFill>
            </a:endParaRPr>
          </a:p>
        </p:txBody>
      </p:sp>
      <p:sp>
        <p:nvSpPr>
          <p:cNvPr id="19" name="文本框 18"/>
          <p:cNvSpPr txBox="1"/>
          <p:nvPr/>
        </p:nvSpPr>
        <p:spPr>
          <a:xfrm>
            <a:off x="1519555" y="2466340"/>
            <a:ext cx="9565005" cy="891540"/>
          </a:xfrm>
          <a:prstGeom prst="rect">
            <a:avLst/>
          </a:prstGeom>
          <a:noFill/>
        </p:spPr>
        <p:txBody>
          <a:bodyPr wrap="square" rtlCol="0">
            <a:spAutoFit/>
          </a:bodyPr>
          <a:lstStyle/>
          <a:p>
            <a:pPr>
              <a:buNone/>
            </a:pPr>
            <a:r>
              <a:rPr lang="zh-CN" altLang="en-US" sz="2600" b="1">
                <a:solidFill>
                  <a:srgbClr val="C00000"/>
                </a:solidFill>
                <a:sym typeface="+mn-ea"/>
              </a:rPr>
              <a:t>《查士丁尼法典》</a:t>
            </a:r>
            <a:r>
              <a:rPr lang="zh-CN" altLang="en-US" sz="2600" b="1">
                <a:sym typeface="+mn-ea"/>
              </a:rPr>
              <a:t>使罗马法成为系统、完整的法律体系；汇编</a:t>
            </a:r>
            <a:r>
              <a:rPr lang="zh-CN" altLang="en-US" sz="2600" b="1">
                <a:solidFill>
                  <a:srgbClr val="C00000"/>
                </a:solidFill>
                <a:sym typeface="+mn-ea"/>
              </a:rPr>
              <a:t>《罗马民法大全》</a:t>
            </a:r>
            <a:r>
              <a:rPr lang="zh-CN" altLang="en-US" sz="2600" b="1">
                <a:sym typeface="+mn-ea"/>
              </a:rPr>
              <a:t>。</a:t>
            </a:r>
            <a:endParaRPr lang="zh-CN" altLang="en-US" sz="2600" b="1">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linds(horizont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blinds(horizontal)">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blinds(horizontal)">
                                      <p:cBhvr>
                                        <p:cTn id="35"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1" grpId="0" animBg="1"/>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4"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二、东欧：拜占庭与俄罗斯</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5394960" y="38735"/>
            <a:ext cx="6189345"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（一）拜占庭帝国</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395-1453</a:t>
            </a:r>
            <a:r>
              <a:rPr lang="zh-CN" altLang="en-US" sz="2800" b="1" dirty="0">
                <a:latin typeface="微软雅黑" panose="020B0503020204020204" charset="-122"/>
                <a:ea typeface="微软雅黑" panose="020B0503020204020204" charset="-122"/>
                <a:cs typeface="微软雅黑" panose="020B0503020204020204" charset="-122"/>
                <a:sym typeface="+mn-ea"/>
              </a:rPr>
              <a:t>年）</a:t>
            </a:r>
          </a:p>
        </p:txBody>
      </p:sp>
      <p:sp>
        <p:nvSpPr>
          <p:cNvPr id="6" name="文本框 5"/>
          <p:cNvSpPr txBox="1"/>
          <p:nvPr/>
        </p:nvSpPr>
        <p:spPr>
          <a:xfrm>
            <a:off x="394970" y="681355"/>
            <a:ext cx="7992745" cy="583565"/>
          </a:xfrm>
          <a:prstGeom prst="rect">
            <a:avLst/>
          </a:prstGeom>
          <a:noFill/>
        </p:spPr>
        <p:txBody>
          <a:bodyPr wrap="square" rtlCol="0" anchor="t">
            <a:spAutoFit/>
          </a:bodyPr>
          <a:lstStyle/>
          <a:p>
            <a:r>
              <a:rPr lang="en-US" altLang="zh-CN" sz="3200" b="1">
                <a:latin typeface="黑体" panose="02010609060101010101" charset="-122"/>
                <a:ea typeface="黑体" panose="02010609060101010101" charset="-122"/>
                <a:cs typeface="黑体" panose="02010609060101010101" charset="-122"/>
              </a:rPr>
              <a:t>2.</a:t>
            </a:r>
            <a:r>
              <a:rPr lang="zh-CN" altLang="en-US" sz="3200" b="1">
                <a:latin typeface="黑体" panose="02010609060101010101" charset="-122"/>
                <a:ea typeface="黑体" panose="02010609060101010101" charset="-122"/>
                <a:cs typeface="黑体" panose="02010609060101010101" charset="-122"/>
              </a:rPr>
              <a:t>衰落（</a:t>
            </a:r>
            <a:r>
              <a:rPr lang="en-US" altLang="zh-CN" sz="3200" b="1">
                <a:latin typeface="黑体" panose="02010609060101010101" charset="-122"/>
                <a:ea typeface="黑体" panose="02010609060101010101" charset="-122"/>
                <a:cs typeface="黑体" panose="02010609060101010101" charset="-122"/>
              </a:rPr>
              <a:t>6</a:t>
            </a:r>
            <a:r>
              <a:rPr lang="zh-CN" altLang="en-US" sz="3200" b="1">
                <a:latin typeface="黑体" panose="02010609060101010101" charset="-122"/>
                <a:ea typeface="黑体" panose="02010609060101010101" charset="-122"/>
                <a:cs typeface="黑体" panose="02010609060101010101" charset="-122"/>
              </a:rPr>
              <a:t>世纪中期</a:t>
            </a:r>
            <a:r>
              <a:rPr lang="en-US" altLang="zh-CN" sz="3200" b="1">
                <a:latin typeface="黑体" panose="02010609060101010101" charset="-122"/>
                <a:ea typeface="黑体" panose="02010609060101010101" charset="-122"/>
                <a:cs typeface="黑体" panose="02010609060101010101" charset="-122"/>
              </a:rPr>
              <a:t>——1453</a:t>
            </a:r>
            <a:r>
              <a:rPr lang="zh-CN" altLang="en-US" sz="3200" b="1">
                <a:latin typeface="黑体" panose="02010609060101010101" charset="-122"/>
                <a:ea typeface="黑体" panose="02010609060101010101" charset="-122"/>
                <a:cs typeface="黑体" panose="02010609060101010101" charset="-122"/>
              </a:rPr>
              <a:t>年）</a:t>
            </a:r>
          </a:p>
        </p:txBody>
      </p:sp>
      <p:sp>
        <p:nvSpPr>
          <p:cNvPr id="7" name="文本框 6"/>
          <p:cNvSpPr txBox="1"/>
          <p:nvPr/>
        </p:nvSpPr>
        <p:spPr>
          <a:xfrm>
            <a:off x="394970" y="1264920"/>
            <a:ext cx="7992745" cy="1291590"/>
          </a:xfrm>
          <a:prstGeom prst="rect">
            <a:avLst/>
          </a:prstGeom>
          <a:noFill/>
        </p:spPr>
        <p:txBody>
          <a:bodyPr wrap="square" rtlCol="0" anchor="t">
            <a:spAutoFit/>
          </a:bodyPr>
          <a:lstStyle/>
          <a:p>
            <a:r>
              <a:rPr lang="zh-CN" altLang="en-US" sz="2600">
                <a:latin typeface="黑体" panose="02010609060101010101" charset="-122"/>
                <a:ea typeface="黑体" panose="02010609060101010101" charset="-122"/>
                <a:cs typeface="黑体" panose="02010609060101010101" charset="-122"/>
              </a:rPr>
              <a:t>（</a:t>
            </a:r>
            <a:r>
              <a:rPr lang="en-US" altLang="zh-CN" sz="2600">
                <a:latin typeface="黑体" panose="02010609060101010101" charset="-122"/>
                <a:ea typeface="黑体" panose="02010609060101010101" charset="-122"/>
                <a:cs typeface="黑体" panose="02010609060101010101" charset="-122"/>
              </a:rPr>
              <a:t>1</a:t>
            </a:r>
            <a:r>
              <a:rPr lang="zh-CN" altLang="en-US" sz="2600">
                <a:latin typeface="黑体" panose="02010609060101010101" charset="-122"/>
                <a:ea typeface="黑体" panose="02010609060101010101" charset="-122"/>
                <a:cs typeface="黑体" panose="02010609060101010101" charset="-122"/>
              </a:rPr>
              <a:t>）原因：</a:t>
            </a:r>
            <a:r>
              <a:rPr lang="zh-CN" altLang="en-US" sz="2600" b="1">
                <a:latin typeface="宋体" panose="02010600030101010101" pitchFamily="2" charset="-122"/>
                <a:ea typeface="宋体" panose="02010600030101010101" pitchFamily="2" charset="-122"/>
                <a:cs typeface="宋体" panose="02010600030101010101" pitchFamily="2" charset="-122"/>
              </a:rPr>
              <a:t>①连年征服战争严重消耗自身资源；</a:t>
            </a:r>
          </a:p>
          <a:p>
            <a:r>
              <a:rPr lang="zh-CN" altLang="en-US" sz="2600" b="1">
                <a:latin typeface="宋体" panose="02010600030101010101" pitchFamily="2" charset="-122"/>
                <a:ea typeface="宋体" panose="02010600030101010101" pitchFamily="2" charset="-122"/>
                <a:cs typeface="宋体" panose="02010600030101010101" pitchFamily="2" charset="-122"/>
              </a:rPr>
              <a:t>           ②游牧部族的冲击和内部矛盾；</a:t>
            </a:r>
          </a:p>
          <a:p>
            <a:r>
              <a:rPr lang="zh-CN" altLang="en-US" sz="2600" b="1">
                <a:latin typeface="宋体" panose="02010600030101010101" pitchFamily="2" charset="-122"/>
                <a:ea typeface="宋体" panose="02010600030101010101" pitchFamily="2" charset="-122"/>
                <a:cs typeface="宋体" panose="02010600030101010101" pitchFamily="2" charset="-122"/>
              </a:rPr>
              <a:t>           ③奥斯曼土耳其的蚕食。</a:t>
            </a:r>
          </a:p>
        </p:txBody>
      </p:sp>
      <p:sp>
        <p:nvSpPr>
          <p:cNvPr id="11" name="文本框 10"/>
          <p:cNvSpPr txBox="1"/>
          <p:nvPr/>
        </p:nvSpPr>
        <p:spPr>
          <a:xfrm>
            <a:off x="394970" y="2556510"/>
            <a:ext cx="10553700" cy="521970"/>
          </a:xfrm>
          <a:prstGeom prst="rect">
            <a:avLst/>
          </a:prstGeom>
          <a:noFill/>
        </p:spPr>
        <p:txBody>
          <a:bodyPr wrap="square" rtlCol="0" anchor="t">
            <a:spAutoFit/>
          </a:bodyPr>
          <a:lstStyle/>
          <a:p>
            <a:r>
              <a:rPr lang="zh-CN" altLang="en-US" sz="2800">
                <a:solidFill>
                  <a:srgbClr val="C00000"/>
                </a:solidFill>
                <a:latin typeface="黑体" panose="02010609060101010101" charset="-122"/>
                <a:ea typeface="黑体" panose="02010609060101010101" charset="-122"/>
                <a:cs typeface="黑体" panose="02010609060101010101" charset="-122"/>
              </a:rPr>
              <a:t>（</a:t>
            </a:r>
            <a:r>
              <a:rPr lang="en-US" altLang="zh-CN" sz="2800">
                <a:solidFill>
                  <a:srgbClr val="C00000"/>
                </a:solidFill>
                <a:latin typeface="黑体" panose="02010609060101010101" charset="-122"/>
                <a:ea typeface="黑体" panose="02010609060101010101" charset="-122"/>
                <a:cs typeface="黑体" panose="02010609060101010101" charset="-122"/>
              </a:rPr>
              <a:t>2</a:t>
            </a:r>
            <a:r>
              <a:rPr lang="zh-CN" altLang="en-US" sz="2800">
                <a:solidFill>
                  <a:srgbClr val="C00000"/>
                </a:solidFill>
                <a:latin typeface="黑体" panose="02010609060101010101" charset="-122"/>
                <a:ea typeface="黑体" panose="02010609060101010101" charset="-122"/>
                <a:cs typeface="黑体" panose="02010609060101010101" charset="-122"/>
              </a:rPr>
              <a:t>）结果：</a:t>
            </a:r>
            <a:r>
              <a:rPr lang="en-US" altLang="zh-CN" sz="2800">
                <a:solidFill>
                  <a:srgbClr val="C00000"/>
                </a:solidFill>
                <a:latin typeface="黑体" panose="02010609060101010101" charset="-122"/>
                <a:ea typeface="黑体" panose="02010609060101010101" charset="-122"/>
                <a:cs typeface="黑体" panose="02010609060101010101" charset="-122"/>
              </a:rPr>
              <a:t>1453</a:t>
            </a:r>
            <a:r>
              <a:rPr lang="zh-CN" altLang="en-US" sz="2800">
                <a:solidFill>
                  <a:srgbClr val="C00000"/>
                </a:solidFill>
                <a:latin typeface="黑体" panose="02010609060101010101" charset="-122"/>
                <a:ea typeface="黑体" panose="02010609060101010101" charset="-122"/>
                <a:cs typeface="黑体" panose="02010609060101010101" charset="-122"/>
              </a:rPr>
              <a:t>年，首都君士坦丁堡被攻陷，帝国灭亡。</a:t>
            </a:r>
            <a:endParaRPr lang="zh-CN" altLang="en-US" sz="2800" b="1">
              <a:solidFill>
                <a:srgbClr val="C00000"/>
              </a:solidFill>
              <a:latin typeface="黑体" panose="02010609060101010101" charset="-122"/>
              <a:ea typeface="黑体" panose="02010609060101010101" charset="-122"/>
              <a:cs typeface="黑体" panose="02010609060101010101" charset="-122"/>
            </a:endParaRPr>
          </a:p>
        </p:txBody>
      </p:sp>
      <p:pic>
        <p:nvPicPr>
          <p:cNvPr id="12" name="图片 11"/>
          <p:cNvPicPr>
            <a:picLocks noChangeAspect="1"/>
          </p:cNvPicPr>
          <p:nvPr/>
        </p:nvPicPr>
        <p:blipFill>
          <a:blip r:embed="rId5" cstate="print"/>
          <a:stretch>
            <a:fillRect/>
          </a:stretch>
        </p:blipFill>
        <p:spPr>
          <a:xfrm>
            <a:off x="527685" y="3078480"/>
            <a:ext cx="6922135" cy="3548380"/>
          </a:xfrm>
          <a:prstGeom prst="rect">
            <a:avLst/>
          </a:prstGeom>
        </p:spPr>
      </p:pic>
      <p:sp>
        <p:nvSpPr>
          <p:cNvPr id="14" name="文本框 13"/>
          <p:cNvSpPr txBox="1"/>
          <p:nvPr/>
        </p:nvSpPr>
        <p:spPr>
          <a:xfrm>
            <a:off x="7559675" y="3740150"/>
            <a:ext cx="4181475" cy="2134235"/>
          </a:xfrm>
          <a:prstGeom prst="rect">
            <a:avLst/>
          </a:prstGeom>
          <a:noFill/>
        </p:spPr>
        <p:txBody>
          <a:bodyPr wrap="square" rtlCol="0">
            <a:spAutoFit/>
          </a:bodyPr>
          <a:lstStyle/>
          <a:p>
            <a:pPr algn="l" fontAlgn="auto">
              <a:lnSpc>
                <a:spcPct val="123000"/>
              </a:lnSpc>
            </a:pPr>
            <a:r>
              <a:rPr lang="zh-CN" altLang="en-US" sz="2800" b="1">
                <a:latin typeface="楷体" panose="02010609060101010101" charset="-122"/>
                <a:ea typeface="楷体" panose="02010609060101010101" charset="-122"/>
                <a:cs typeface="楷体" panose="02010609060101010101" charset="-122"/>
                <a:sym typeface="+mn-ea"/>
              </a:rPr>
              <a:t>“每当敌人用</a:t>
            </a:r>
            <a:r>
              <a:rPr lang="zh-CN" altLang="en-US" sz="2800" b="1">
                <a:solidFill>
                  <a:srgbClr val="C00000"/>
                </a:solidFill>
                <a:latin typeface="楷体" panose="02010609060101010101" charset="-122"/>
                <a:ea typeface="楷体" panose="02010609060101010101" charset="-122"/>
                <a:cs typeface="楷体" panose="02010609060101010101" charset="-122"/>
                <a:sym typeface="+mn-ea"/>
              </a:rPr>
              <a:t>希腊火</a:t>
            </a:r>
            <a:r>
              <a:rPr lang="zh-CN" altLang="en-US" sz="2800" b="1">
                <a:latin typeface="楷体" panose="02010609060101010101" charset="-122"/>
                <a:ea typeface="楷体" panose="02010609060101010101" charset="-122"/>
                <a:cs typeface="楷体" panose="02010609060101010101" charset="-122"/>
                <a:sym typeface="+mn-ea"/>
              </a:rPr>
              <a:t>攻击我们，所做的事只有屈膝下跪，祈求上天的拯救。”</a:t>
            </a:r>
          </a:p>
          <a:p>
            <a:pPr algn="l" fontAlgn="auto">
              <a:lnSpc>
                <a:spcPct val="123000"/>
              </a:lnSpc>
            </a:pPr>
            <a:r>
              <a:rPr lang="en-US" altLang="zh-CN" sz="2400" b="1">
                <a:latin typeface="楷体" panose="02010609060101010101" charset="-122"/>
                <a:ea typeface="楷体" panose="02010609060101010101" charset="-122"/>
                <a:cs typeface="楷体" panose="02010609060101010101" charset="-122"/>
                <a:sym typeface="+mn-ea"/>
              </a:rPr>
              <a:t> ——受希腊火所伤的十字军</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5" cstate="print">
            <a:alphaModFix amt="15000"/>
          </a:blip>
          <a:stretch>
            <a:fillRect/>
          </a:stretch>
        </a:blipFill>
        <a:effectLst/>
      </p:bgPr>
    </p:bg>
    <p:spTree>
      <p:nvGrpSpPr>
        <p:cNvPr id="1" name=""/>
        <p:cNvGrpSpPr/>
        <p:nvPr/>
      </p:nvGrpSpPr>
      <p:grpSpPr>
        <a:xfrm>
          <a:off x="0" y="0"/>
          <a:ext cx="0" cy="0"/>
          <a:chOff x="0" y="0"/>
          <a:chExt cx="0" cy="0"/>
        </a:xfrm>
      </p:grpSpPr>
      <p:pic>
        <p:nvPicPr>
          <p:cNvPr id="111" name="W20SBXXCRJZJXJCLS15.eps"/>
          <p:cNvPicPr>
            <a:picLocks noChangeAspect="1"/>
          </p:cNvPicPr>
          <p:nvPr>
            <p:custDataLst>
              <p:tags r:id="rId2"/>
            </p:custDataLst>
          </p:nvPr>
        </p:nvPicPr>
        <p:blipFill>
          <a:blip r:embed="rId6" cstate="print">
            <a:clrChange>
              <a:clrFrom>
                <a:srgbClr val="FFFFFF">
                  <a:alpha val="100000"/>
                </a:srgbClr>
              </a:clrFrom>
              <a:clrTo>
                <a:srgbClr val="FFFFFF">
                  <a:alpha val="100000"/>
                  <a:alpha val="0"/>
                </a:srgbClr>
              </a:clrTo>
            </a:clrChange>
          </a:blip>
          <a:stretch>
            <a:fillRect/>
          </a:stretch>
        </p:blipFill>
        <p:spPr>
          <a:xfrm>
            <a:off x="74930" y="780415"/>
            <a:ext cx="8845550" cy="4344670"/>
          </a:xfrm>
          <a:prstGeom prst="rect">
            <a:avLst/>
          </a:prstGeom>
        </p:spPr>
      </p:pic>
      <p:grpSp>
        <p:nvGrpSpPr>
          <p:cNvPr id="4" name="组合 3"/>
          <p:cNvGrpSpPr/>
          <p:nvPr/>
        </p:nvGrpSpPr>
        <p:grpSpPr>
          <a:xfrm>
            <a:off x="0" y="-13970"/>
            <a:ext cx="5530850" cy="636270"/>
            <a:chOff x="0" y="-22"/>
            <a:chExt cx="8710" cy="1002"/>
          </a:xfrm>
        </p:grpSpPr>
        <p:sp>
          <p:nvSpPr>
            <p:cNvPr id="3" name="矩形 2"/>
            <p:cNvSpPr/>
            <p:nvPr>
              <p:custDataLst>
                <p:tags r:id="rId3"/>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二、东欧：拜占庭与俄罗斯</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5394960" y="38735"/>
            <a:ext cx="2621280"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（二）俄罗斯</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grpSp>
        <p:nvGrpSpPr>
          <p:cNvPr id="15" name="组合 14"/>
          <p:cNvGrpSpPr/>
          <p:nvPr/>
        </p:nvGrpSpPr>
        <p:grpSpPr>
          <a:xfrm>
            <a:off x="1354455" y="3675380"/>
            <a:ext cx="10662920" cy="3073400"/>
            <a:chOff x="1400" y="5679"/>
            <a:chExt cx="16792" cy="4840"/>
          </a:xfrm>
        </p:grpSpPr>
        <p:pic>
          <p:nvPicPr>
            <p:cNvPr id="10" name="图片 9"/>
            <p:cNvPicPr>
              <a:picLocks noChangeAspect="1"/>
            </p:cNvPicPr>
            <p:nvPr/>
          </p:nvPicPr>
          <p:blipFill>
            <a:blip r:embed="rId7" cstate="print"/>
            <a:stretch>
              <a:fillRect/>
            </a:stretch>
          </p:blipFill>
          <p:spPr>
            <a:xfrm>
              <a:off x="11300" y="5679"/>
              <a:ext cx="6892" cy="4840"/>
            </a:xfrm>
            <a:prstGeom prst="rect">
              <a:avLst/>
            </a:prstGeom>
          </p:spPr>
        </p:pic>
        <p:sp>
          <p:nvSpPr>
            <p:cNvPr id="13" name="文本框 12"/>
            <p:cNvSpPr txBox="1"/>
            <p:nvPr/>
          </p:nvSpPr>
          <p:spPr>
            <a:xfrm>
              <a:off x="1400" y="9212"/>
              <a:ext cx="9900" cy="1307"/>
            </a:xfrm>
            <a:prstGeom prst="rect">
              <a:avLst/>
            </a:prstGeom>
            <a:noFill/>
          </p:spPr>
          <p:txBody>
            <a:bodyPr wrap="square" rtlCol="0" anchor="t">
              <a:spAutoFit/>
            </a:bodyPr>
            <a:lstStyle/>
            <a:p>
              <a:pPr algn="r"/>
              <a:r>
                <a:rPr lang="zh-CN" altLang="en-US" sz="2400" b="1">
                  <a:latin typeface="宋体" panose="02010600030101010101" pitchFamily="2" charset="-122"/>
                  <a:ea typeface="宋体" panose="02010600030101010101" pitchFamily="2" charset="-122"/>
                </a:rPr>
                <a:t>◎</a:t>
              </a:r>
              <a:r>
                <a:rPr lang="zh-CN" altLang="en-US" sz="2400" b="1">
                  <a:latin typeface="黑体" panose="02010609060101010101" charset="-122"/>
                  <a:ea typeface="黑体" panose="02010609060101010101" charset="-122"/>
                </a:rPr>
                <a:t>罗斯受洗：</a:t>
              </a:r>
              <a:r>
                <a:rPr lang="zh-CN" altLang="en-US" sz="2400" b="1"/>
                <a:t>公元988年，基辅大公弗拉基米尔</a:t>
              </a:r>
              <a:r>
                <a:rPr lang="zh-CN" altLang="en-US" sz="2400" b="1">
                  <a:solidFill>
                    <a:srgbClr val="C00000"/>
                  </a:solidFill>
                </a:rPr>
                <a:t>接受了传自拜占庭帝国的基督教</a:t>
              </a:r>
              <a:r>
                <a:rPr lang="zh-CN" altLang="en-US" sz="2400" b="1"/>
                <a:t>作为国教</a:t>
              </a:r>
            </a:p>
          </p:txBody>
        </p:sp>
      </p:grpSp>
      <p:sp>
        <p:nvSpPr>
          <p:cNvPr id="31" name="文本框 30"/>
          <p:cNvSpPr txBox="1"/>
          <p:nvPr/>
        </p:nvSpPr>
        <p:spPr>
          <a:xfrm>
            <a:off x="4170045" y="1186815"/>
            <a:ext cx="4478020" cy="56515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ctr" fontAlgn="auto">
              <a:lnSpc>
                <a:spcPct val="110000"/>
              </a:lnSpc>
            </a:pP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基辅罗斯（</a:t>
            </a: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882-1240</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p>
        </p:txBody>
      </p:sp>
      <p:sp>
        <p:nvSpPr>
          <p:cNvPr id="16" name="文本框 15"/>
          <p:cNvSpPr txBox="1"/>
          <p:nvPr/>
        </p:nvSpPr>
        <p:spPr>
          <a:xfrm>
            <a:off x="4170045" y="2331720"/>
            <a:ext cx="4478020" cy="56515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ctr" fontAlgn="auto">
              <a:lnSpc>
                <a:spcPct val="110000"/>
              </a:lnSpc>
            </a:pP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莫斯科公国（</a:t>
            </a: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1284-1547</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p>
        </p:txBody>
      </p:sp>
      <p:sp>
        <p:nvSpPr>
          <p:cNvPr id="17" name="文本框 16"/>
          <p:cNvSpPr txBox="1"/>
          <p:nvPr/>
        </p:nvSpPr>
        <p:spPr>
          <a:xfrm>
            <a:off x="4170045" y="3146425"/>
            <a:ext cx="4478020" cy="56515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ctr" fontAlgn="auto">
              <a:lnSpc>
                <a:spcPct val="110000"/>
              </a:lnSpc>
            </a:pP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沙皇俄国（</a:t>
            </a: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1547-1721</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p>
        </p:txBody>
      </p:sp>
      <p:sp>
        <p:nvSpPr>
          <p:cNvPr id="18" name="文本框 17"/>
          <p:cNvSpPr txBox="1"/>
          <p:nvPr/>
        </p:nvSpPr>
        <p:spPr>
          <a:xfrm>
            <a:off x="4170045" y="3975100"/>
            <a:ext cx="4478020" cy="56515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ctr" fontAlgn="auto">
              <a:lnSpc>
                <a:spcPct val="110000"/>
              </a:lnSpc>
            </a:pP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俄罗斯帝国（</a:t>
            </a: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1721-1917</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p>
        </p:txBody>
      </p:sp>
      <p:grpSp>
        <p:nvGrpSpPr>
          <p:cNvPr id="21" name="组合 20"/>
          <p:cNvGrpSpPr/>
          <p:nvPr/>
        </p:nvGrpSpPr>
        <p:grpSpPr>
          <a:xfrm>
            <a:off x="9143365" y="127635"/>
            <a:ext cx="3190240" cy="3324225"/>
            <a:chOff x="14773" y="248"/>
            <a:chExt cx="5024" cy="5235"/>
          </a:xfrm>
        </p:grpSpPr>
        <p:pic>
          <p:nvPicPr>
            <p:cNvPr id="19" name="图片 18"/>
            <p:cNvPicPr>
              <a:picLocks noChangeAspect="1"/>
            </p:cNvPicPr>
            <p:nvPr/>
          </p:nvPicPr>
          <p:blipFill>
            <a:blip r:embed="rId8" cstate="print"/>
            <a:stretch>
              <a:fillRect/>
            </a:stretch>
          </p:blipFill>
          <p:spPr>
            <a:xfrm>
              <a:off x="14773" y="248"/>
              <a:ext cx="4011" cy="5235"/>
            </a:xfrm>
            <a:prstGeom prst="rect">
              <a:avLst/>
            </a:prstGeom>
          </p:spPr>
        </p:pic>
        <p:sp>
          <p:nvSpPr>
            <p:cNvPr id="20" name="文本框 19"/>
            <p:cNvSpPr txBox="1"/>
            <p:nvPr/>
          </p:nvSpPr>
          <p:spPr>
            <a:xfrm>
              <a:off x="18784" y="3013"/>
              <a:ext cx="1013" cy="2470"/>
            </a:xfrm>
            <a:prstGeom prst="rect">
              <a:avLst/>
            </a:prstGeom>
            <a:noFill/>
          </p:spPr>
          <p:txBody>
            <a:bodyPr wrap="square" rtlCol="0" anchor="t">
              <a:spAutoFit/>
            </a:bodyPr>
            <a:lstStyle/>
            <a:p>
              <a:r>
                <a:rPr lang="zh-CN" altLang="en-US" sz="2400" b="1"/>
                <a:t>彼得大帝</a:t>
              </a:r>
            </a:p>
          </p:txBody>
        </p:sp>
      </p:grpSp>
      <p:sp>
        <p:nvSpPr>
          <p:cNvPr id="22" name="文本框 21"/>
          <p:cNvSpPr txBox="1"/>
          <p:nvPr/>
        </p:nvSpPr>
        <p:spPr>
          <a:xfrm>
            <a:off x="441960" y="5125085"/>
            <a:ext cx="5872480" cy="583565"/>
          </a:xfrm>
          <a:prstGeom prst="rect">
            <a:avLst/>
          </a:prstGeom>
          <a:noFill/>
        </p:spPr>
        <p:txBody>
          <a:bodyPr wrap="none" rtlCol="0" anchor="t">
            <a:spAutoFit/>
          </a:bodyPr>
          <a:lstStyle/>
          <a:p>
            <a:r>
              <a:rPr lang="zh-CN" altLang="en-US" sz="3200" b="1">
                <a:solidFill>
                  <a:srgbClr val="FF0000"/>
                </a:solidFill>
                <a:latin typeface="微软雅黑" panose="020B0503020204020204" charset="-122"/>
                <a:ea typeface="微软雅黑" panose="020B0503020204020204" charset="-122"/>
                <a:sym typeface="+mn-ea"/>
              </a:rPr>
              <a:t>特点：沙皇专制，</a:t>
            </a:r>
            <a:r>
              <a:rPr lang="en-US" altLang="zh-CN" sz="3200" b="1">
                <a:solidFill>
                  <a:srgbClr val="FF0000"/>
                </a:solidFill>
                <a:latin typeface="微软雅黑" panose="020B0503020204020204" charset="-122"/>
                <a:ea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sym typeface="+mn-ea"/>
              </a:rPr>
              <a:t>第三罗马</a:t>
            </a:r>
            <a:r>
              <a:rPr lang="en-US" altLang="zh-CN" sz="3200" b="1">
                <a:solidFill>
                  <a:srgbClr val="FF0000"/>
                </a:solidFill>
                <a:latin typeface="微软雅黑" panose="020B0503020204020204" charset="-122"/>
                <a:ea typeface="微软雅黑" panose="020B0503020204020204" charset="-122"/>
                <a:sym typeface="+mn-ea"/>
              </a:rPr>
              <a:t>”</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blinds(horizontal)">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3" presetClass="entr" presetSubtype="1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16" grpId="0" bldLvl="0" animBg="1"/>
      <p:bldP spid="17" grpId="0" bldLvl="0" animBg="1"/>
      <p:bldP spid="18" grpId="0" bldLvl="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6"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0"/>
            <a:ext cx="5243195" cy="622300"/>
            <a:chOff x="0" y="0"/>
            <a:chExt cx="8257" cy="980"/>
          </a:xfrm>
        </p:grpSpPr>
        <p:sp>
          <p:nvSpPr>
            <p:cNvPr id="3" name="矩形 2"/>
            <p:cNvSpPr/>
            <p:nvPr>
              <p:custDataLst>
                <p:tags r:id="rId4"/>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cxnSp>
          <p:nvCxnSpPr>
            <p:cNvPr id="8" name="直接连接符 7"/>
            <p:cNvCxnSpPr/>
            <p:nvPr/>
          </p:nvCxnSpPr>
          <p:spPr>
            <a:xfrm>
              <a:off x="0" y="980"/>
              <a:ext cx="8257"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5" name="标题 1"/>
          <p:cNvSpPr>
            <a:spLocks noGrp="1"/>
          </p:cNvSpPr>
          <p:nvPr>
            <p:custDataLst>
              <p:tags r:id="rId2"/>
            </p:custDataLst>
          </p:nvPr>
        </p:nvSpPr>
        <p:spPr>
          <a:xfrm>
            <a:off x="1724297" y="370855"/>
            <a:ext cx="8650516" cy="171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lnSpc>
                <a:spcPct val="90000"/>
              </a:lnSpc>
              <a:spcBef>
                <a:spcPct val="0"/>
              </a:spcBef>
              <a:spcAft>
                <a:spcPct val="0"/>
              </a:spcAft>
              <a:buSzTx/>
              <a:buNone/>
            </a:pPr>
            <a:r>
              <a:rPr lang="zh-CN" altLang="en-US" sz="4000">
                <a:latin typeface="黑体" panose="02010609060101010101" charset="-122"/>
                <a:ea typeface="黑体" panose="02010609060101010101" charset="-122"/>
                <a:cs typeface="黑体" panose="02010609060101010101" charset="-122"/>
              </a:rPr>
              <a:t>总结：中古时期的东欧社会 </a:t>
            </a:r>
          </a:p>
        </p:txBody>
      </p:sp>
      <p:sp>
        <p:nvSpPr>
          <p:cNvPr id="10" name="副标题 2"/>
          <p:cNvSpPr>
            <a:spLocks noGrp="1"/>
          </p:cNvSpPr>
          <p:nvPr>
            <p:custDataLst>
              <p:tags r:id="rId3"/>
            </p:custDataLst>
          </p:nvPr>
        </p:nvSpPr>
        <p:spPr>
          <a:xfrm>
            <a:off x="1547495" y="1772920"/>
            <a:ext cx="9970770" cy="297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0" indent="-400050" algn="l" fontAlgn="ctr">
              <a:lnSpc>
                <a:spcPct val="130000"/>
              </a:lnSpc>
              <a:spcBef>
                <a:spcPts val="1000"/>
              </a:spcBef>
              <a:spcAft>
                <a:spcPct val="0"/>
              </a:spcAft>
              <a:buSzTx/>
              <a:buFont typeface="+mj-ea"/>
              <a:buAutoNum type="ea1JpnChsDbPeriod"/>
            </a:pPr>
            <a:r>
              <a:rPr lang="en-US" altLang="zh-CN" sz="2800" b="1">
                <a:solidFill>
                  <a:schemeClr val="tx1"/>
                </a:solidFill>
                <a:latin typeface="黑体" panose="02010609060101010101" charset="-122"/>
                <a:ea typeface="黑体" panose="02010609060101010101" charset="-122"/>
                <a:cs typeface="宋体" panose="02010600030101010101" pitchFamily="2" charset="-122"/>
              </a:rPr>
              <a:t>政治：</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王权强大，政教合一</a:t>
            </a:r>
          </a:p>
          <a:p>
            <a:pPr marL="400050" lvl="0" indent="-400050" algn="l" fontAlgn="ctr">
              <a:lnSpc>
                <a:spcPct val="130000"/>
              </a:lnSpc>
              <a:spcBef>
                <a:spcPts val="1000"/>
              </a:spcBef>
              <a:spcAft>
                <a:spcPct val="0"/>
              </a:spcAft>
              <a:buSzTx/>
              <a:buFont typeface="+mj-ea"/>
              <a:buAutoNum type="ea1JpnChsDbPeriod"/>
            </a:pPr>
            <a:r>
              <a:rPr lang="en-US" altLang="zh-CN" sz="2800" b="1">
                <a:solidFill>
                  <a:schemeClr val="tx1"/>
                </a:solidFill>
                <a:latin typeface="黑体" panose="02010609060101010101" charset="-122"/>
                <a:ea typeface="黑体" panose="02010609060101010101" charset="-122"/>
                <a:cs typeface="宋体" panose="02010600030101010101" pitchFamily="2" charset="-122"/>
              </a:rPr>
              <a:t>经济：</a:t>
            </a:r>
            <a:r>
              <a:rPr sz="2800" b="1">
                <a:solidFill>
                  <a:srgbClr val="FF0000"/>
                </a:solidFill>
                <a:latin typeface="宋体" panose="02010600030101010101" pitchFamily="2" charset="-122"/>
                <a:ea typeface="宋体" panose="02010600030101010101" pitchFamily="2" charset="-122"/>
                <a:cs typeface="宋体" panose="02010600030101010101" pitchFamily="2" charset="-122"/>
              </a:rPr>
              <a:t>封建制度稳固</a:t>
            </a:r>
          </a:p>
          <a:p>
            <a:pPr marL="400050" lvl="0" indent="-400050" algn="l" fontAlgn="ctr">
              <a:lnSpc>
                <a:spcPct val="130000"/>
              </a:lnSpc>
              <a:spcBef>
                <a:spcPts val="1000"/>
              </a:spcBef>
              <a:spcAft>
                <a:spcPct val="0"/>
              </a:spcAft>
              <a:buSzTx/>
              <a:buFont typeface="+mj-ea"/>
              <a:buAutoNum type="ea1JpnChsDbPeriod"/>
            </a:pPr>
            <a:r>
              <a:rPr lang="en-US" altLang="zh-CN" sz="2800" b="1">
                <a:solidFill>
                  <a:schemeClr val="tx1"/>
                </a:solidFill>
                <a:latin typeface="黑体" panose="02010609060101010101" charset="-122"/>
                <a:ea typeface="黑体" panose="02010609060101010101" charset="-122"/>
                <a:cs typeface="宋体" panose="02010600030101010101" pitchFamily="2" charset="-122"/>
              </a:rPr>
              <a:t>思想：</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信仰东正教</a:t>
            </a:r>
          </a:p>
        </p:txBody>
      </p:sp>
      <p:sp>
        <p:nvSpPr>
          <p:cNvPr id="6" name="Text Box 4"/>
          <p:cNvSpPr txBox="1">
            <a:spLocks noChangeArrowheads="1"/>
          </p:cNvSpPr>
          <p:nvPr/>
        </p:nvSpPr>
        <p:spPr bwMode="auto">
          <a:xfrm>
            <a:off x="0" y="-13970"/>
            <a:ext cx="5530850" cy="585987"/>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二、东欧：拜占庭与俄罗斯</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24580" name="组合 19"/>
          <p:cNvGrpSpPr/>
          <p:nvPr/>
        </p:nvGrpSpPr>
        <p:grpSpPr>
          <a:xfrm>
            <a:off x="1547495" y="4082415"/>
            <a:ext cx="2539365" cy="2379345"/>
            <a:chOff x="9604808" y="82762"/>
            <a:chExt cx="2470016" cy="2006861"/>
          </a:xfrm>
        </p:grpSpPr>
        <p:pic>
          <p:nvPicPr>
            <p:cNvPr id="24581" name="图片 20"/>
            <p:cNvPicPr>
              <a:picLocks noChangeAspect="1"/>
            </p:cNvPicPr>
            <p:nvPr/>
          </p:nvPicPr>
          <p:blipFill>
            <a:blip r:embed="rId7" cstate="print"/>
            <a:stretch>
              <a:fillRect/>
            </a:stretch>
          </p:blipFill>
          <p:spPr>
            <a:xfrm>
              <a:off x="9604808" y="82762"/>
              <a:ext cx="2011149" cy="2006861"/>
            </a:xfrm>
            <a:prstGeom prst="rect">
              <a:avLst/>
            </a:prstGeom>
            <a:noFill/>
            <a:ln w="9525">
              <a:noFill/>
            </a:ln>
          </p:spPr>
        </p:pic>
        <p:sp>
          <p:nvSpPr>
            <p:cNvPr id="22" name="矩形 21"/>
            <p:cNvSpPr/>
            <p:nvPr/>
          </p:nvSpPr>
          <p:spPr>
            <a:xfrm>
              <a:off x="11597992" y="216199"/>
              <a:ext cx="476832" cy="1620822"/>
            </a:xfrm>
            <a:prstGeom prst="rect">
              <a:avLst/>
            </a:prstGeom>
          </p:spPr>
          <p:txBody>
            <a:bodyPr vert="eaVert" wrap="square">
              <a:spAutoFit/>
            </a:body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00" cap="none" spc="0" normalizeH="0" baseline="0" noProof="0">
                  <a:ln>
                    <a:noFill/>
                  </a:ln>
                  <a:solidFill>
                    <a:schemeClr val="tx1"/>
                  </a:solidFill>
                  <a:effectLst/>
                  <a:uLnTx/>
                  <a:uFillTx/>
                  <a:latin typeface="微软雅黑" panose="020B0503020204020204" charset="-122"/>
                  <a:ea typeface="微软雅黑" panose="020B0503020204020204" charset="-122"/>
                  <a:cs typeface="Times New Roman" panose="02020603050405020304" charset="0"/>
                </a:rPr>
                <a:t>拜占庭帝国纹章</a:t>
              </a:r>
            </a:p>
          </p:txBody>
        </p:sp>
      </p:grpSp>
      <p:grpSp>
        <p:nvGrpSpPr>
          <p:cNvPr id="24583" name="组合 22"/>
          <p:cNvGrpSpPr/>
          <p:nvPr/>
        </p:nvGrpSpPr>
        <p:grpSpPr>
          <a:xfrm>
            <a:off x="5060087" y="4048246"/>
            <a:ext cx="2549656" cy="2448051"/>
            <a:chOff x="7851033" y="1239322"/>
            <a:chExt cx="2549777" cy="2092624"/>
          </a:xfrm>
        </p:grpSpPr>
        <p:pic>
          <p:nvPicPr>
            <p:cNvPr id="24584" name="图片 23"/>
            <p:cNvPicPr>
              <a:picLocks noChangeAspect="1"/>
            </p:cNvPicPr>
            <p:nvPr/>
          </p:nvPicPr>
          <p:blipFill>
            <a:blip r:embed="rId8" cstate="print"/>
            <a:stretch>
              <a:fillRect/>
            </a:stretch>
          </p:blipFill>
          <p:spPr>
            <a:xfrm>
              <a:off x="7851033" y="1239322"/>
              <a:ext cx="2071184" cy="2092624"/>
            </a:xfrm>
            <a:prstGeom prst="rect">
              <a:avLst/>
            </a:prstGeom>
            <a:noFill/>
            <a:ln w="9525">
              <a:noFill/>
            </a:ln>
          </p:spPr>
        </p:pic>
        <p:sp>
          <p:nvSpPr>
            <p:cNvPr id="25" name="矩形 24"/>
            <p:cNvSpPr/>
            <p:nvPr/>
          </p:nvSpPr>
          <p:spPr>
            <a:xfrm>
              <a:off x="9910567" y="1471949"/>
              <a:ext cx="490243" cy="1598020"/>
            </a:xfrm>
            <a:prstGeom prst="rect">
              <a:avLst/>
            </a:prstGeom>
          </p:spPr>
          <p:txBody>
            <a:bodyPr vert="eaVert" wrap="none">
              <a:spAutoFit/>
            </a:body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00" cap="none" spc="0" normalizeH="0" baseline="0" noProof="0" smtClean="0">
                  <a:ln>
                    <a:noFill/>
                  </a:ln>
                  <a:solidFill>
                    <a:schemeClr val="tx1"/>
                  </a:solidFill>
                  <a:effectLst/>
                  <a:uLnTx/>
                  <a:uFillTx/>
                  <a:latin typeface="微软雅黑" panose="020B0503020204020204" charset="-122"/>
                  <a:ea typeface="微软雅黑" panose="020B0503020204020204" charset="-122"/>
                  <a:cs typeface="Times New Roman" panose="02020603050405020304" charset="0"/>
                </a:rPr>
                <a:t>莫斯科大公印章</a:t>
              </a:r>
              <a:endParaRPr kumimoji="0" lang="zh-CN" altLang="en-US" sz="2000" b="1" i="0" u="none" strike="noStrike" kern="100" cap="none" spc="0" normalizeH="0" baseline="0" noProof="0">
                <a:ln>
                  <a:noFill/>
                </a:ln>
                <a:solidFill>
                  <a:schemeClr val="tx1"/>
                </a:solidFill>
                <a:effectLst/>
                <a:uLnTx/>
                <a:uFillTx/>
                <a:latin typeface="微软雅黑" panose="020B0503020204020204" charset="-122"/>
                <a:ea typeface="微软雅黑" panose="020B0503020204020204" charset="-122"/>
                <a:cs typeface="Times New Roman" panose="02020603050405020304" charset="0"/>
              </a:endParaRPr>
            </a:p>
          </p:txBody>
        </p:sp>
      </p:grpSp>
      <p:grpSp>
        <p:nvGrpSpPr>
          <p:cNvPr id="24586" name="组合 25"/>
          <p:cNvGrpSpPr/>
          <p:nvPr/>
        </p:nvGrpSpPr>
        <p:grpSpPr>
          <a:xfrm>
            <a:off x="8232140" y="4048125"/>
            <a:ext cx="3181985" cy="2381885"/>
            <a:chOff x="9558623" y="4222653"/>
            <a:chExt cx="2545154" cy="1895143"/>
          </a:xfrm>
        </p:grpSpPr>
        <p:pic>
          <p:nvPicPr>
            <p:cNvPr id="24587" name="图片 26"/>
            <p:cNvPicPr>
              <a:picLocks noChangeAspect="1"/>
            </p:cNvPicPr>
            <p:nvPr/>
          </p:nvPicPr>
          <p:blipFill>
            <a:blip r:embed="rId9" cstate="print"/>
            <a:stretch>
              <a:fillRect/>
            </a:stretch>
          </p:blipFill>
          <p:spPr>
            <a:xfrm>
              <a:off x="9558623" y="4222653"/>
              <a:ext cx="2103518" cy="1895143"/>
            </a:xfrm>
            <a:prstGeom prst="rect">
              <a:avLst/>
            </a:prstGeom>
            <a:noFill/>
            <a:ln w="9525">
              <a:noFill/>
            </a:ln>
          </p:spPr>
        </p:pic>
        <p:sp>
          <p:nvSpPr>
            <p:cNvPr id="28" name="矩形 27"/>
            <p:cNvSpPr/>
            <p:nvPr/>
          </p:nvSpPr>
          <p:spPr>
            <a:xfrm>
              <a:off x="11711668" y="4282305"/>
              <a:ext cx="392109" cy="1354326"/>
            </a:xfrm>
            <a:prstGeom prst="rect">
              <a:avLst/>
            </a:prstGeom>
          </p:spPr>
          <p:txBody>
            <a:bodyPr vert="eaVert" wrap="square">
              <a:spAutoFit/>
            </a:body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00" cap="none" spc="0" normalizeH="0" baseline="0" noProof="0">
                  <a:ln>
                    <a:noFill/>
                  </a:ln>
                  <a:solidFill>
                    <a:schemeClr val="tx1"/>
                  </a:solidFill>
                  <a:effectLst/>
                  <a:uLnTx/>
                  <a:uFillTx/>
                  <a:latin typeface="微软雅黑" panose="020B0503020204020204" charset="-122"/>
                  <a:ea typeface="微软雅黑" panose="020B0503020204020204" charset="-122"/>
                  <a:cs typeface="Times New Roman" panose="02020603050405020304" charset="0"/>
                </a:rPr>
                <a:t>俄罗斯国徽</a:t>
              </a:r>
            </a:p>
          </p:txBody>
        </p:sp>
      </p:gr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4"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21" name="文本框 20"/>
          <p:cNvSpPr txBox="1"/>
          <p:nvPr/>
        </p:nvSpPr>
        <p:spPr>
          <a:xfrm>
            <a:off x="899160" y="5886450"/>
            <a:ext cx="1249680" cy="521970"/>
          </a:xfrm>
          <a:prstGeom prst="rect">
            <a:avLst/>
          </a:prstGeom>
          <a:noFill/>
        </p:spPr>
        <p:txBody>
          <a:bodyPr wrap="none" rtlCol="0">
            <a:spAutoFit/>
          </a:bodyPr>
          <a:lstStyle/>
          <a:p>
            <a:pPr algn="l"/>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Ⅰ僧侣</a:t>
            </a:r>
            <a:endParaRPr lang="en-US" altLang="zh-CN" sz="28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2250440" y="5886450"/>
            <a:ext cx="1249680" cy="521970"/>
          </a:xfrm>
          <a:prstGeom prst="rect">
            <a:avLst/>
          </a:prstGeom>
          <a:noFill/>
        </p:spPr>
        <p:txBody>
          <a:bodyPr wrap="none" rtlCol="0">
            <a:spAutoFit/>
          </a:bodyPr>
          <a:lstStyle/>
          <a:p>
            <a:pPr algn="l"/>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mn-ea"/>
              </a:rPr>
              <a:t>Ⅱ骑士</a:t>
            </a:r>
          </a:p>
        </p:txBody>
      </p:sp>
      <p:sp>
        <p:nvSpPr>
          <p:cNvPr id="6" name="文本框 5"/>
          <p:cNvSpPr txBox="1"/>
          <p:nvPr/>
        </p:nvSpPr>
        <p:spPr>
          <a:xfrm>
            <a:off x="3500120" y="5886450"/>
            <a:ext cx="1249680" cy="521970"/>
          </a:xfrm>
          <a:prstGeom prst="rect">
            <a:avLst/>
          </a:prstGeom>
          <a:noFill/>
        </p:spPr>
        <p:txBody>
          <a:bodyPr wrap="none" rtlCol="0">
            <a:spAutoFit/>
          </a:bodyPr>
          <a:lstStyle/>
          <a:p>
            <a:pPr algn="l"/>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Ⅲ农民</a:t>
            </a:r>
          </a:p>
        </p:txBody>
      </p:sp>
      <p:sp>
        <p:nvSpPr>
          <p:cNvPr id="31" name="文本框 30"/>
          <p:cNvSpPr txBox="1"/>
          <p:nvPr/>
        </p:nvSpPr>
        <p:spPr>
          <a:xfrm>
            <a:off x="5468620" y="720090"/>
            <a:ext cx="6467475" cy="4961890"/>
          </a:xfrm>
          <a:prstGeom prst="rect">
            <a:avLst/>
          </a:prstGeom>
          <a:solidFill>
            <a:srgbClr val="FFFF99"/>
          </a:solidFill>
          <a:ln w="12700" cmpd="sng">
            <a:noFill/>
            <a:prstDash val="solid"/>
          </a:ln>
          <a:effectLst>
            <a:outerShdw blurRad="50800" dist="76200" dir="2700000" algn="tl" rotWithShape="0">
              <a:prstClr val="black">
                <a:alpha val="40000"/>
              </a:prstClr>
            </a:outerShdw>
          </a:effectLst>
        </p:spPr>
        <p:txBody>
          <a:bodyPr wrap="square" rtlCol="0">
            <a:spAutoFit/>
          </a:bodyPr>
          <a:lstStyle/>
          <a:p>
            <a:pPr fontAlgn="auto">
              <a:lnSpc>
                <a:spcPct val="110000"/>
              </a:lnSpc>
            </a:pPr>
            <a:r>
              <a:rPr lang="en-US" sz="2400" b="1" kern="0" dirty="0" smtClean="0">
                <a:latin typeface="楷体" panose="02010609060101010101" charset="-122"/>
                <a:ea typeface="楷体" panose="02010609060101010101" charset="-122"/>
                <a:sym typeface="+mn-ea"/>
              </a:rPr>
              <a:t>    </a:t>
            </a:r>
            <a:r>
              <a:rPr sz="2400" b="1" kern="0" dirty="0" smtClean="0">
                <a:latin typeface="楷体" panose="02010609060101010101" charset="-122"/>
                <a:ea typeface="楷体" panose="02010609060101010101" charset="-122"/>
                <a:sym typeface="+mn-ea"/>
              </a:rPr>
              <a:t>4月7日，星期四，另外一些人向伯爵宣誓。一开始</a:t>
            </a:r>
            <a:r>
              <a:rPr lang="zh-CN" sz="24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都是按这种形式行臣服礼。伯爵</a:t>
            </a:r>
            <a:r>
              <a:rPr sz="2400" b="1" kern="0" dirty="0" smtClean="0">
                <a:solidFill>
                  <a:srgbClr val="FF0000"/>
                </a:solidFill>
                <a:latin typeface="楷体" panose="02010609060101010101" charset="-122"/>
                <a:ea typeface="楷体" panose="02010609060101010101" charset="-122"/>
                <a:sym typeface="+mn-ea"/>
              </a:rPr>
              <a:t>问</a:t>
            </a:r>
            <a:r>
              <a:rPr sz="2400" b="1" kern="0" dirty="0" smtClean="0">
                <a:latin typeface="楷体" panose="02010609060101010101" charset="-122"/>
                <a:ea typeface="楷体" panose="02010609060101010101" charset="-122"/>
                <a:sym typeface="+mn-ea"/>
              </a:rPr>
              <a:t>(他面前的人)是否愿意完全成为他的人，这个人便回</a:t>
            </a:r>
            <a:r>
              <a:rPr sz="2400" b="1" kern="0" dirty="0" smtClean="0">
                <a:solidFill>
                  <a:srgbClr val="FF0000"/>
                </a:solidFill>
                <a:latin typeface="楷体" panose="02010609060101010101" charset="-122"/>
                <a:ea typeface="楷体" panose="02010609060101010101" charset="-122"/>
                <a:sym typeface="+mn-ea"/>
              </a:rPr>
              <a:t>答</a:t>
            </a:r>
            <a:r>
              <a:rPr sz="2400" b="1" kern="0" dirty="0" smtClean="0">
                <a:latin typeface="楷体" panose="02010609060101010101" charset="-122"/>
                <a:ea typeface="楷体" panose="02010609060101010101" charset="-122"/>
                <a:sym typeface="+mn-ea"/>
              </a:rPr>
              <a:t>说:我愿意。然后把合拢的两</a:t>
            </a:r>
            <a:r>
              <a:rPr sz="2400" b="1" kern="0" dirty="0" smtClean="0">
                <a:solidFill>
                  <a:srgbClr val="FF0000"/>
                </a:solidFill>
                <a:latin typeface="楷体" panose="02010609060101010101" charset="-122"/>
                <a:ea typeface="楷体" panose="02010609060101010101" charset="-122"/>
                <a:sym typeface="+mn-ea"/>
              </a:rPr>
              <a:t>手放</a:t>
            </a:r>
            <a:r>
              <a:rPr sz="2400" b="1" kern="0" dirty="0" smtClean="0">
                <a:latin typeface="楷体" panose="02010609060101010101" charset="-122"/>
                <a:ea typeface="楷体" panose="02010609060101010101" charset="-122"/>
                <a:sym typeface="+mn-ea"/>
              </a:rPr>
              <a:t>到伯爵的两手中，两人</a:t>
            </a:r>
            <a:r>
              <a:rPr sz="2400" b="1" kern="0" dirty="0" smtClean="0">
                <a:solidFill>
                  <a:srgbClr val="FF0000"/>
                </a:solidFill>
                <a:latin typeface="楷体" panose="02010609060101010101" charset="-122"/>
                <a:ea typeface="楷体" panose="02010609060101010101" charset="-122"/>
                <a:sym typeface="+mn-ea"/>
              </a:rPr>
              <a:t>互吻</a:t>
            </a:r>
            <a:r>
              <a:rPr sz="2400" b="1" kern="0" dirty="0" smtClean="0">
                <a:latin typeface="楷体" panose="02010609060101010101" charset="-122"/>
                <a:ea typeface="楷体" panose="02010609060101010101" charset="-122"/>
                <a:sym typeface="+mn-ea"/>
              </a:rPr>
              <a:t>以表示巩固联盟。接下来，表示了敬意的臣向伯爵进行</a:t>
            </a:r>
            <a:r>
              <a:rPr sz="2400" b="1" kern="0" dirty="0" smtClean="0">
                <a:solidFill>
                  <a:srgbClr val="FF0000"/>
                </a:solidFill>
                <a:latin typeface="楷体" panose="02010609060101010101" charset="-122"/>
                <a:ea typeface="楷体" panose="02010609060101010101" charset="-122"/>
                <a:sym typeface="+mn-ea"/>
              </a:rPr>
              <a:t>宣誓</a:t>
            </a:r>
            <a:r>
              <a:rPr sz="2400" b="1" kern="0" dirty="0" smtClean="0">
                <a:latin typeface="楷体" panose="02010609060101010101" charset="-122"/>
                <a:ea typeface="楷体" panose="02010609060101010101" charset="-122"/>
                <a:sym typeface="+mn-ea"/>
              </a:rPr>
              <a:t>效忠，誓词是:“</a:t>
            </a:r>
            <a:r>
              <a:rPr sz="2400" b="1" kern="0" dirty="0" smtClean="0">
                <a:solidFill>
                  <a:srgbClr val="FF0000"/>
                </a:solidFill>
                <a:latin typeface="楷体" panose="02010609060101010101" charset="-122"/>
                <a:ea typeface="楷体" panose="02010609060101010101" charset="-122"/>
                <a:sym typeface="+mn-ea"/>
              </a:rPr>
              <a:t>我以我的信义宣誓，从现在起，我将像一个封臣对封君那样真诚无欺地效忠威廉伯爵。</a:t>
            </a:r>
            <a:r>
              <a:rPr sz="2400" b="1" kern="0" dirty="0" smtClean="0">
                <a:latin typeface="楷体" panose="02010609060101010101" charset="-122"/>
                <a:ea typeface="楷体" panose="02010609060101010101" charset="-122"/>
                <a:sym typeface="+mn-ea"/>
              </a:rPr>
              <a:t>”最后，这个人还要</a:t>
            </a:r>
            <a:r>
              <a:rPr sz="2400" b="1" kern="0" dirty="0" smtClean="0">
                <a:solidFill>
                  <a:srgbClr val="FF0000"/>
                </a:solidFill>
                <a:latin typeface="楷体" panose="02010609060101010101" charset="-122"/>
                <a:ea typeface="楷体" panose="02010609060101010101" charset="-122"/>
                <a:sym typeface="+mn-ea"/>
              </a:rPr>
              <a:t>在圣徒的圣物上宣誓</a:t>
            </a:r>
            <a:r>
              <a:rPr sz="2400" b="1" kern="0" dirty="0" smtClean="0">
                <a:latin typeface="楷体" panose="02010609060101010101" charset="-122"/>
                <a:ea typeface="楷体" panose="02010609060101010101" charset="-122"/>
                <a:sym typeface="+mn-ea"/>
              </a:rPr>
              <a:t>。这时伯爵用手持的权杖，向所有根据这种盟约向他宣誓效忠和致敬的人</a:t>
            </a:r>
            <a:r>
              <a:rPr sz="2400" b="1" kern="0" dirty="0" smtClean="0">
                <a:solidFill>
                  <a:srgbClr val="FF0000"/>
                </a:solidFill>
                <a:latin typeface="楷体" panose="02010609060101010101" charset="-122"/>
                <a:ea typeface="楷体" panose="02010609060101010101" charset="-122"/>
                <a:sym typeface="+mn-ea"/>
              </a:rPr>
              <a:t>授予封地</a:t>
            </a:r>
            <a:r>
              <a:rPr sz="2400" b="1" kern="0" dirty="0" smtClean="0">
                <a:latin typeface="楷体" panose="02010609060101010101" charset="-122"/>
                <a:ea typeface="楷体" panose="02010609060101010101" charset="-122"/>
                <a:sym typeface="+mn-ea"/>
              </a:rPr>
              <a:t>，然后众人一起宣誓。      </a:t>
            </a:r>
            <a:r>
              <a:rPr lang="en-US" sz="24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德尼兹</a:t>
            </a:r>
            <a:r>
              <a:rPr lang="en-US" sz="24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加亚尔《欧洲史》</a:t>
            </a:r>
          </a:p>
        </p:txBody>
      </p:sp>
      <p:sp>
        <p:nvSpPr>
          <p:cNvPr id="10" name="文本框 9"/>
          <p:cNvSpPr txBox="1"/>
          <p:nvPr/>
        </p:nvSpPr>
        <p:spPr>
          <a:xfrm>
            <a:off x="7538085" y="5809615"/>
            <a:ext cx="2327910" cy="521970"/>
          </a:xfrm>
          <a:prstGeom prst="rect">
            <a:avLst/>
          </a:prstGeom>
          <a:noFill/>
        </p:spPr>
        <p:txBody>
          <a:bodyPr wrap="none" rtlCol="0">
            <a:spAutoFit/>
          </a:bodyPr>
          <a:lstStyle/>
          <a:p>
            <a:pPr algn="l"/>
            <a:r>
              <a:rPr lang="zh-CN" altLang="en-US" sz="2800" b="1" dirty="0">
                <a:solidFill>
                  <a:schemeClr val="tx1"/>
                </a:solidFill>
                <a:latin typeface="黑体" panose="02010609060101010101" charset="-122"/>
                <a:ea typeface="黑体" panose="02010609060101010101" charset="-122"/>
                <a:cs typeface="黑体" panose="02010609060101010101" charset="-122"/>
                <a:sym typeface="+mn-ea"/>
              </a:rPr>
              <a:t>伯爵</a:t>
            </a:r>
            <a:r>
              <a:rPr lang="en-US" altLang="zh-CN" sz="2800" b="1"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2800" b="1" dirty="0">
                <a:latin typeface="黑体" panose="02010609060101010101" charset="-122"/>
                <a:ea typeface="黑体" panose="02010609060101010101" charset="-122"/>
                <a:cs typeface="黑体" panose="02010609060101010101" charset="-122"/>
                <a:sym typeface="+mn-ea"/>
              </a:rPr>
              <a:t>骑士</a:t>
            </a:r>
            <a:endParaRPr lang="zh-CN" altLang="en-US" sz="2800" b="1" dirty="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3" name="文本框 12"/>
          <p:cNvSpPr txBox="1"/>
          <p:nvPr/>
        </p:nvSpPr>
        <p:spPr>
          <a:xfrm>
            <a:off x="7145020" y="6259830"/>
            <a:ext cx="1612900" cy="521970"/>
          </a:xfrm>
          <a:prstGeom prst="rect">
            <a:avLst/>
          </a:prstGeom>
          <a:noFill/>
        </p:spPr>
        <p:txBody>
          <a:bodyPr wrap="none" rtlCol="0">
            <a:spAutoFit/>
          </a:bodyPr>
          <a:lstStyle/>
          <a:p>
            <a:pPr algn="l"/>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（封君）</a:t>
            </a:r>
            <a:endParaRPr lang="en-US" altLang="zh-CN" sz="2800" b="1" dirty="0">
              <a:solidFill>
                <a:srgbClr val="C00000"/>
              </a:solidFill>
              <a:latin typeface="宋体" panose="02010600030101010101" pitchFamily="2" charset="-122"/>
              <a:ea typeface="宋体" panose="02010600030101010101" pitchFamily="2" charset="-122"/>
              <a:cs typeface="黑体" panose="02010609060101010101" charset="-122"/>
              <a:sym typeface="+mn-ea"/>
            </a:endParaRPr>
          </a:p>
        </p:txBody>
      </p:sp>
      <p:sp>
        <p:nvSpPr>
          <p:cNvPr id="15" name="文本框 14"/>
          <p:cNvSpPr txBox="1"/>
          <p:nvPr/>
        </p:nvSpPr>
        <p:spPr>
          <a:xfrm>
            <a:off x="8746490" y="6259830"/>
            <a:ext cx="1612900" cy="521970"/>
          </a:xfrm>
          <a:prstGeom prst="rect">
            <a:avLst/>
          </a:prstGeom>
          <a:noFill/>
        </p:spPr>
        <p:txBody>
          <a:bodyPr wrap="none" rtlCol="0">
            <a:spAutoFit/>
          </a:bodyPr>
          <a:lstStyle/>
          <a:p>
            <a:pPr algn="l"/>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（封臣）</a:t>
            </a:r>
            <a:endParaRPr lang="en-US" altLang="zh-CN" sz="2800" b="1" dirty="0">
              <a:solidFill>
                <a:srgbClr val="C00000"/>
              </a:solidFill>
              <a:latin typeface="宋体" panose="02010600030101010101" pitchFamily="2" charset="-122"/>
              <a:ea typeface="宋体" panose="02010600030101010101" pitchFamily="2" charset="-122"/>
              <a:cs typeface="黑体" panose="02010609060101010101" charset="-122"/>
              <a:sym typeface="+mn-ea"/>
            </a:endParaRPr>
          </a:p>
        </p:txBody>
      </p:sp>
      <p:pic>
        <p:nvPicPr>
          <p:cNvPr id="18" name="图片 17"/>
          <p:cNvPicPr>
            <a:picLocks noChangeAspect="1"/>
          </p:cNvPicPr>
          <p:nvPr/>
        </p:nvPicPr>
        <p:blipFill>
          <a:blip r:embed="rId5" cstate="print"/>
          <a:srcRect t="5296" b="3919"/>
          <a:stretch>
            <a:fillRect/>
          </a:stretch>
        </p:blipFill>
        <p:spPr>
          <a:xfrm>
            <a:off x="282575" y="798830"/>
            <a:ext cx="4966335" cy="4805045"/>
          </a:xfrm>
          <a:prstGeom prst="rect">
            <a:avLst/>
          </a:prstGeom>
          <a:effectLst>
            <a:outerShdw blurRad="50800" dist="63500" dir="5400000" algn="t" rotWithShape="0">
              <a:prstClr val="black">
                <a:alpha val="40000"/>
              </a:prstClr>
            </a:outerShdw>
          </a:effectLst>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linds(horizont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6" grpId="0"/>
      <p:bldP spid="31" grpId="0" animBg="1"/>
      <p:bldP spid="10"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5"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3"/>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0" name="文本框 9"/>
          <p:cNvSpPr txBox="1"/>
          <p:nvPr/>
        </p:nvSpPr>
        <p:spPr>
          <a:xfrm>
            <a:off x="215900" y="1524635"/>
            <a:ext cx="1257300" cy="521970"/>
          </a:xfrm>
          <a:prstGeom prst="rect">
            <a:avLst/>
          </a:prstGeom>
          <a:noFill/>
        </p:spPr>
        <p:txBody>
          <a:bodyPr wrap="none" rtlCol="0">
            <a:spAutoFit/>
          </a:bodyPr>
          <a:lstStyle/>
          <a:p>
            <a:r>
              <a:rPr lang="en-US" sz="2800" b="1" dirty="0">
                <a:latin typeface="黑体" panose="02010609060101010101" charset="-122"/>
                <a:ea typeface="黑体" panose="02010609060101010101" charset="-122"/>
                <a:cs typeface="黑体" panose="02010609060101010101" charset="-122"/>
                <a:sym typeface="+mn-ea"/>
              </a:rPr>
              <a:t>2.</a:t>
            </a:r>
            <a:r>
              <a:rPr lang="zh-CN" altLang="en-US" sz="2800" b="1" dirty="0">
                <a:latin typeface="黑体" panose="02010609060101010101" charset="-122"/>
                <a:ea typeface="黑体" panose="02010609060101010101" charset="-122"/>
                <a:cs typeface="黑体" panose="02010609060101010101" charset="-122"/>
                <a:sym typeface="+mn-ea"/>
              </a:rPr>
              <a:t>内容</a:t>
            </a:r>
          </a:p>
        </p:txBody>
      </p:sp>
      <p:sp>
        <p:nvSpPr>
          <p:cNvPr id="7" name="文本框 6"/>
          <p:cNvSpPr txBox="1"/>
          <p:nvPr/>
        </p:nvSpPr>
        <p:spPr>
          <a:xfrm>
            <a:off x="5394960" y="38735"/>
            <a:ext cx="5059680"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（一）政治：封君封臣制度</a:t>
            </a:r>
          </a:p>
        </p:txBody>
      </p:sp>
      <p:pic>
        <p:nvPicPr>
          <p:cNvPr id="12" name="图片 11"/>
          <p:cNvPicPr>
            <a:picLocks noChangeAspect="1"/>
          </p:cNvPicPr>
          <p:nvPr>
            <p:custDataLst>
              <p:tags r:id="rId2"/>
            </p:custDataLst>
          </p:nvPr>
        </p:nvPicPr>
        <p:blipFill>
          <a:blip r:embed="rId6" cstate="print"/>
          <a:stretch>
            <a:fillRect/>
          </a:stretch>
        </p:blipFill>
        <p:spPr bwMode="auto">
          <a:xfrm>
            <a:off x="6582410" y="1261110"/>
            <a:ext cx="5481955" cy="4165600"/>
          </a:xfrm>
          <a:prstGeom prst="rect">
            <a:avLst/>
          </a:prstGeom>
          <a:noFill/>
          <a:ln w="9525">
            <a:noFill/>
            <a:miter lim="800000"/>
            <a:headEnd/>
            <a:tailEnd/>
          </a:ln>
          <a:effectLst>
            <a:outerShdw blurRad="50800" dist="63500" dir="2700000" algn="tl" rotWithShape="0">
              <a:prstClr val="black">
                <a:alpha val="40000"/>
              </a:prstClr>
            </a:outerShdw>
          </a:effectLst>
        </p:spPr>
      </p:pic>
      <p:sp>
        <p:nvSpPr>
          <p:cNvPr id="16" name="文本框 15"/>
          <p:cNvSpPr txBox="1"/>
          <p:nvPr/>
        </p:nvSpPr>
        <p:spPr>
          <a:xfrm>
            <a:off x="10160" y="2046605"/>
            <a:ext cx="2849880" cy="521970"/>
          </a:xfrm>
          <a:prstGeom prst="rect">
            <a:avLst/>
          </a:prstGeom>
          <a:noFill/>
        </p:spPr>
        <p:txBody>
          <a:bodyPr wrap="none" rtlCol="0">
            <a:spAutoFit/>
          </a:bodyPr>
          <a:lstStyle/>
          <a:p>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1</a:t>
            </a:r>
            <a:r>
              <a:rPr lang="zh-CN" altLang="en-US" sz="2800" dirty="0">
                <a:latin typeface="黑体" panose="02010609060101010101" charset="-122"/>
                <a:ea typeface="黑体" panose="02010609060101010101" charset="-122"/>
                <a:cs typeface="黑体" panose="02010609060101010101" charset="-122"/>
                <a:sym typeface="+mn-ea"/>
              </a:rPr>
              <a:t>）封君封臣：</a:t>
            </a:r>
          </a:p>
        </p:txBody>
      </p:sp>
      <p:sp>
        <p:nvSpPr>
          <p:cNvPr id="17" name="文本框 16"/>
          <p:cNvSpPr txBox="1"/>
          <p:nvPr/>
        </p:nvSpPr>
        <p:spPr>
          <a:xfrm>
            <a:off x="517525" y="2568575"/>
            <a:ext cx="6005195" cy="491490"/>
          </a:xfrm>
          <a:prstGeom prst="rect">
            <a:avLst/>
          </a:prstGeom>
          <a:noFill/>
        </p:spPr>
        <p:txBody>
          <a:bodyPr wrap="none" rtlCol="0">
            <a:spAutoFit/>
          </a:bodyPr>
          <a:lstStyle/>
          <a:p>
            <a:pPr algn="l"/>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授予土地者为</a:t>
            </a:r>
            <a:r>
              <a:rPr lang="en-US" altLang="zh-CN" sz="2600" b="1" dirty="0">
                <a:latin typeface="宋体" panose="02010600030101010101" pitchFamily="2" charset="-122"/>
                <a:ea typeface="宋体" panose="02010600030101010101" pitchFamily="2" charset="-122"/>
                <a:cs typeface="宋体" panose="02010600030101010101" pitchFamily="2" charset="-122"/>
                <a:sym typeface="+mn-ea"/>
              </a:rPr>
              <a:t>_____,领取土地者为_____</a:t>
            </a:r>
          </a:p>
        </p:txBody>
      </p:sp>
      <p:sp>
        <p:nvSpPr>
          <p:cNvPr id="18" name="文本框 17"/>
          <p:cNvSpPr txBox="1"/>
          <p:nvPr/>
        </p:nvSpPr>
        <p:spPr>
          <a:xfrm>
            <a:off x="2597150" y="2496185"/>
            <a:ext cx="847090" cy="491490"/>
          </a:xfrm>
          <a:prstGeom prst="rect">
            <a:avLst/>
          </a:prstGeom>
          <a:noFill/>
        </p:spPr>
        <p:txBody>
          <a:bodyPr wrap="none" rtlCol="0">
            <a:spAutoFit/>
          </a:bodyPr>
          <a:lstStyle/>
          <a:p>
            <a:pPr algn="l"/>
            <a:r>
              <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封君</a:t>
            </a:r>
          </a:p>
        </p:txBody>
      </p:sp>
      <p:sp>
        <p:nvSpPr>
          <p:cNvPr id="19" name="文本框 18"/>
          <p:cNvSpPr txBox="1"/>
          <p:nvPr/>
        </p:nvSpPr>
        <p:spPr>
          <a:xfrm>
            <a:off x="5587365" y="2496185"/>
            <a:ext cx="847090" cy="491490"/>
          </a:xfrm>
          <a:prstGeom prst="rect">
            <a:avLst/>
          </a:prstGeom>
          <a:noFill/>
        </p:spPr>
        <p:txBody>
          <a:bodyPr wrap="none" rtlCol="0">
            <a:spAutoFit/>
          </a:bodyPr>
          <a:lstStyle/>
          <a:p>
            <a:pPr algn="l"/>
            <a:r>
              <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封臣</a:t>
            </a:r>
          </a:p>
        </p:txBody>
      </p:sp>
      <p:sp>
        <p:nvSpPr>
          <p:cNvPr id="20" name="文本框 19"/>
          <p:cNvSpPr txBox="1"/>
          <p:nvPr/>
        </p:nvSpPr>
        <p:spPr>
          <a:xfrm>
            <a:off x="10160" y="3095625"/>
            <a:ext cx="2849880" cy="521970"/>
          </a:xfrm>
          <a:prstGeom prst="rect">
            <a:avLst/>
          </a:prstGeom>
          <a:noFill/>
        </p:spPr>
        <p:txBody>
          <a:bodyPr wrap="none" rtlCol="0">
            <a:spAutoFit/>
          </a:bodyPr>
          <a:lstStyle/>
          <a:p>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2</a:t>
            </a:r>
            <a:r>
              <a:rPr lang="zh-CN" altLang="en-US" sz="2800" dirty="0">
                <a:latin typeface="黑体" panose="02010609060101010101" charset="-122"/>
                <a:ea typeface="黑体" panose="02010609060101010101" charset="-122"/>
                <a:cs typeface="黑体" panose="02010609060101010101" charset="-122"/>
                <a:sym typeface="+mn-ea"/>
              </a:rPr>
              <a:t>）封臣义务：</a:t>
            </a:r>
            <a:endParaRPr lang="en-US" altLang="zh-CN" sz="2800" dirty="0">
              <a:latin typeface="黑体" panose="02010609060101010101" charset="-122"/>
              <a:ea typeface="黑体" panose="02010609060101010101" charset="-122"/>
              <a:cs typeface="黑体" panose="02010609060101010101" charset="-122"/>
              <a:sym typeface="+mn-ea"/>
            </a:endParaRPr>
          </a:p>
        </p:txBody>
      </p:sp>
      <p:sp>
        <p:nvSpPr>
          <p:cNvPr id="22" name="文本框 21"/>
          <p:cNvSpPr txBox="1"/>
          <p:nvPr/>
        </p:nvSpPr>
        <p:spPr>
          <a:xfrm>
            <a:off x="583565" y="3617595"/>
            <a:ext cx="2175510" cy="491490"/>
          </a:xfrm>
          <a:prstGeom prst="rect">
            <a:avLst/>
          </a:prstGeom>
          <a:noFill/>
        </p:spPr>
        <p:txBody>
          <a:bodyPr wrap="none" rtlCol="0">
            <a:spAutoFit/>
          </a:bodyPr>
          <a:lstStyle/>
          <a:p>
            <a:pPr algn="l"/>
            <a:r>
              <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效忠，服兵役</a:t>
            </a:r>
          </a:p>
        </p:txBody>
      </p:sp>
      <p:sp>
        <p:nvSpPr>
          <p:cNvPr id="23" name="文本框 22"/>
          <p:cNvSpPr txBox="1"/>
          <p:nvPr/>
        </p:nvSpPr>
        <p:spPr>
          <a:xfrm>
            <a:off x="10160" y="4224020"/>
            <a:ext cx="2849880" cy="521970"/>
          </a:xfrm>
          <a:prstGeom prst="rect">
            <a:avLst/>
          </a:prstGeom>
          <a:noFill/>
        </p:spPr>
        <p:txBody>
          <a:bodyPr wrap="none" rtlCol="0">
            <a:spAutoFit/>
          </a:bodyPr>
          <a:lstStyle/>
          <a:p>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3</a:t>
            </a:r>
            <a:r>
              <a:rPr lang="zh-CN" altLang="en-US" sz="2800" dirty="0">
                <a:latin typeface="黑体" panose="02010609060101010101" charset="-122"/>
                <a:ea typeface="黑体" panose="02010609060101010101" charset="-122"/>
                <a:cs typeface="黑体" panose="02010609060101010101" charset="-122"/>
                <a:sym typeface="+mn-ea"/>
              </a:rPr>
              <a:t>）封君权力：</a:t>
            </a:r>
            <a:endParaRPr lang="en-US" altLang="zh-CN" sz="2800" dirty="0">
              <a:latin typeface="黑体" panose="02010609060101010101" charset="-122"/>
              <a:ea typeface="黑体" panose="02010609060101010101" charset="-122"/>
              <a:cs typeface="黑体" panose="02010609060101010101" charset="-122"/>
              <a:sym typeface="+mn-ea"/>
            </a:endParaRPr>
          </a:p>
        </p:txBody>
      </p:sp>
      <p:sp>
        <p:nvSpPr>
          <p:cNvPr id="24" name="文本框 23"/>
          <p:cNvSpPr txBox="1"/>
          <p:nvPr/>
        </p:nvSpPr>
        <p:spPr>
          <a:xfrm>
            <a:off x="514985" y="4877435"/>
            <a:ext cx="4500245" cy="491490"/>
          </a:xfrm>
          <a:prstGeom prst="rect">
            <a:avLst/>
          </a:prstGeom>
          <a:noFill/>
        </p:spPr>
        <p:txBody>
          <a:bodyPr wrap="none" rtlCol="0">
            <a:spAutoFit/>
          </a:bodyPr>
          <a:lstStyle/>
          <a:p>
            <a:pPr algn="l"/>
            <a:r>
              <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司法、行政和经济等各种权力</a:t>
            </a:r>
          </a:p>
        </p:txBody>
      </p:sp>
      <p:sp>
        <p:nvSpPr>
          <p:cNvPr id="26" name="文本框 25"/>
          <p:cNvSpPr txBox="1"/>
          <p:nvPr/>
        </p:nvSpPr>
        <p:spPr>
          <a:xfrm>
            <a:off x="205740" y="854075"/>
            <a:ext cx="5904865" cy="521970"/>
          </a:xfrm>
          <a:prstGeom prst="rect">
            <a:avLst/>
          </a:prstGeom>
          <a:noFill/>
        </p:spPr>
        <p:txBody>
          <a:bodyPr wrap="none" rtlCol="0">
            <a:spAutoFit/>
          </a:bodyPr>
          <a:lstStyle/>
          <a:p>
            <a:r>
              <a:rPr lang="en-US" sz="2800" b="1" dirty="0">
                <a:latin typeface="黑体" panose="02010609060101010101" charset="-122"/>
                <a:ea typeface="黑体" panose="02010609060101010101" charset="-122"/>
                <a:cs typeface="黑体" panose="02010609060101010101" charset="-122"/>
                <a:sym typeface="+mn-ea"/>
              </a:rPr>
              <a:t>1.</a:t>
            </a:r>
            <a:r>
              <a:rPr lang="zh-CN" altLang="en-US" sz="2800" b="1" dirty="0">
                <a:latin typeface="黑体" panose="02010609060101010101" charset="-122"/>
                <a:ea typeface="黑体" panose="02010609060101010101" charset="-122"/>
                <a:cs typeface="黑体" panose="02010609060101010101" charset="-122"/>
                <a:sym typeface="+mn-ea"/>
              </a:rPr>
              <a:t>背景：</a:t>
            </a:r>
            <a:r>
              <a:rPr lang="zh-CN" altLang="en-US" sz="2800" b="1" dirty="0">
                <a:latin typeface="宋体" panose="02010600030101010101" pitchFamily="2" charset="-122"/>
                <a:ea typeface="宋体" panose="02010600030101010101" pitchFamily="2" charset="-122"/>
                <a:cs typeface="黑体" panose="02010609060101010101" charset="-122"/>
                <a:sym typeface="+mn-ea"/>
              </a:rPr>
              <a:t>社会动荡和自然经济的产物</a:t>
            </a:r>
          </a:p>
        </p:txBody>
      </p:sp>
      <p:sp>
        <p:nvSpPr>
          <p:cNvPr id="27" name="椭圆 26"/>
          <p:cNvSpPr/>
          <p:nvPr/>
        </p:nvSpPr>
        <p:spPr>
          <a:xfrm>
            <a:off x="7536815" y="2018030"/>
            <a:ext cx="833755" cy="45021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6923405" y="5541010"/>
            <a:ext cx="1960880" cy="521970"/>
          </a:xfrm>
          <a:prstGeom prst="rect">
            <a:avLst/>
          </a:prstGeom>
          <a:noFill/>
        </p:spPr>
        <p:txBody>
          <a:bodyPr wrap="none" rtlCol="0">
            <a:spAutoFit/>
          </a:bodyPr>
          <a:lstStyle/>
          <a:p>
            <a:r>
              <a:rPr lang="zh-CN" altLang="en-US" sz="2800" dirty="0">
                <a:latin typeface="黑体" panose="02010609060101010101" charset="-122"/>
                <a:ea typeface="黑体" panose="02010609060101010101" charset="-122"/>
                <a:cs typeface="黑体" panose="02010609060101010101" charset="-122"/>
                <a:sym typeface="+mn-ea"/>
              </a:rPr>
              <a:t>统治阶级：</a:t>
            </a:r>
          </a:p>
        </p:txBody>
      </p:sp>
      <p:sp>
        <p:nvSpPr>
          <p:cNvPr id="30" name="文本框 29"/>
          <p:cNvSpPr txBox="1"/>
          <p:nvPr/>
        </p:nvSpPr>
        <p:spPr>
          <a:xfrm>
            <a:off x="6582410" y="6125845"/>
            <a:ext cx="2316480" cy="521970"/>
          </a:xfrm>
          <a:prstGeom prst="rect">
            <a:avLst/>
          </a:prstGeom>
          <a:noFill/>
        </p:spPr>
        <p:txBody>
          <a:bodyPr wrap="none" rtlCol="0">
            <a:spAutoFit/>
          </a:bodyPr>
          <a:lstStyle/>
          <a:p>
            <a:r>
              <a:rPr lang="zh-CN" altLang="en-US" sz="2800" dirty="0">
                <a:latin typeface="黑体" panose="02010609060101010101" charset="-122"/>
                <a:ea typeface="黑体" panose="02010609060101010101" charset="-122"/>
                <a:cs typeface="黑体" panose="02010609060101010101" charset="-122"/>
                <a:sym typeface="+mn-ea"/>
              </a:rPr>
              <a:t>被统治阶级：</a:t>
            </a:r>
          </a:p>
        </p:txBody>
      </p:sp>
      <p:sp>
        <p:nvSpPr>
          <p:cNvPr id="32" name="文本框 31"/>
          <p:cNvSpPr txBox="1"/>
          <p:nvPr/>
        </p:nvSpPr>
        <p:spPr>
          <a:xfrm>
            <a:off x="8707120" y="5541010"/>
            <a:ext cx="3042920" cy="521970"/>
          </a:xfrm>
          <a:prstGeom prst="rect">
            <a:avLst/>
          </a:prstGeom>
          <a:noFill/>
        </p:spPr>
        <p:txBody>
          <a:bodyPr wrap="none" rtlCol="0">
            <a:spAutoFit/>
          </a:bodyPr>
          <a:lstStyle/>
          <a:p>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国王和各级封建主</a:t>
            </a:r>
          </a:p>
        </p:txBody>
      </p:sp>
      <p:sp>
        <p:nvSpPr>
          <p:cNvPr id="33" name="文本框 32"/>
          <p:cNvSpPr txBox="1"/>
          <p:nvPr/>
        </p:nvSpPr>
        <p:spPr>
          <a:xfrm>
            <a:off x="8505190" y="6125845"/>
            <a:ext cx="2507615" cy="521970"/>
          </a:xfrm>
          <a:prstGeom prst="rect">
            <a:avLst/>
          </a:prstGeom>
          <a:noFill/>
        </p:spPr>
        <p:txBody>
          <a:bodyPr wrap="none" rtlCol="0">
            <a:spAutoFit/>
          </a:bodyPr>
          <a:lstStyle/>
          <a:p>
            <a:r>
              <a:rPr lang="en-US" altLang="zh-CN"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 </a:t>
            </a:r>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农民（农奴）</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linds(horizont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linds(horizont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linds(horizontal)">
                                      <p:cBhvr>
                                        <p:cTn id="56" dur="500"/>
                                        <p:tgtEl>
                                          <p:spTgt spid="2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linds(horizontal)">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blinds(horizontal)">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linds(horizontal)">
                                      <p:cBhvr>
                                        <p:cTn id="6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6" grpId="0"/>
      <p:bldP spid="16" grpId="1"/>
      <p:bldP spid="17" grpId="0"/>
      <p:bldP spid="18" grpId="0"/>
      <p:bldP spid="19" grpId="0"/>
      <p:bldP spid="20" grpId="0"/>
      <p:bldP spid="20" grpId="1"/>
      <p:bldP spid="22" grpId="0"/>
      <p:bldP spid="22" grpId="1"/>
      <p:bldP spid="23" grpId="0"/>
      <p:bldP spid="23" grpId="1"/>
      <p:bldP spid="24" grpId="0"/>
      <p:bldP spid="24" grpId="1"/>
      <p:bldP spid="26" grpId="0"/>
      <p:bldP spid="27" grpId="0" animBg="1"/>
      <p:bldP spid="29" grpId="0"/>
      <p:bldP spid="30"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6"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4"/>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7" name="文本框 6"/>
          <p:cNvSpPr txBox="1"/>
          <p:nvPr/>
        </p:nvSpPr>
        <p:spPr>
          <a:xfrm>
            <a:off x="5394960" y="38735"/>
            <a:ext cx="5059680"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（一）政治：封君封臣制度</a:t>
            </a:r>
          </a:p>
        </p:txBody>
      </p:sp>
      <p:pic>
        <p:nvPicPr>
          <p:cNvPr id="5" name="图片 4"/>
          <p:cNvPicPr>
            <a:picLocks noChangeAspect="1"/>
          </p:cNvPicPr>
          <p:nvPr>
            <p:custDataLst>
              <p:tags r:id="rId2"/>
            </p:custDataLst>
          </p:nvPr>
        </p:nvPicPr>
        <p:blipFill>
          <a:blip r:embed="rId7" cstate="print"/>
          <a:srcRect l="395" t="1408" r="47314" b="1975"/>
          <a:stretch>
            <a:fillRect/>
          </a:stretch>
        </p:blipFill>
        <p:spPr>
          <a:xfrm>
            <a:off x="81280" y="838835"/>
            <a:ext cx="3246755" cy="4434840"/>
          </a:xfrm>
          <a:prstGeom prst="roundRect">
            <a:avLst/>
          </a:prstGeom>
        </p:spPr>
      </p:pic>
      <p:pic>
        <p:nvPicPr>
          <p:cNvPr id="6" name="图片 5"/>
          <p:cNvPicPr>
            <a:picLocks noChangeAspect="1"/>
          </p:cNvPicPr>
          <p:nvPr>
            <p:custDataLst>
              <p:tags r:id="rId3"/>
            </p:custDataLst>
          </p:nvPr>
        </p:nvPicPr>
        <p:blipFill>
          <a:blip r:embed="rId7" cstate="print"/>
          <a:srcRect l="60643" t="-756"/>
          <a:stretch>
            <a:fillRect/>
          </a:stretch>
        </p:blipFill>
        <p:spPr>
          <a:xfrm>
            <a:off x="8916035" y="838835"/>
            <a:ext cx="3185795" cy="4434840"/>
          </a:xfrm>
          <a:prstGeom prst="roundRect">
            <a:avLst/>
          </a:prstGeom>
        </p:spPr>
      </p:pic>
      <p:sp>
        <p:nvSpPr>
          <p:cNvPr id="11" name="椭圆 10"/>
          <p:cNvSpPr/>
          <p:nvPr/>
        </p:nvSpPr>
        <p:spPr>
          <a:xfrm>
            <a:off x="6232525" y="737870"/>
            <a:ext cx="708025" cy="69215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黑体" panose="02010609060101010101" charset="-122"/>
                <a:ea typeface="黑体" panose="02010609060101010101" charset="-122"/>
              </a:rPr>
              <a:t>同</a:t>
            </a:r>
          </a:p>
        </p:txBody>
      </p:sp>
      <p:sp>
        <p:nvSpPr>
          <p:cNvPr id="13" name="椭圆 12"/>
          <p:cNvSpPr/>
          <p:nvPr/>
        </p:nvSpPr>
        <p:spPr>
          <a:xfrm>
            <a:off x="3542665" y="4686300"/>
            <a:ext cx="708025" cy="692150"/>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黑体" panose="02010609060101010101" charset="-122"/>
                <a:ea typeface="黑体" panose="02010609060101010101" charset="-122"/>
              </a:rPr>
              <a:t>异</a:t>
            </a:r>
          </a:p>
        </p:txBody>
      </p:sp>
      <p:sp>
        <p:nvSpPr>
          <p:cNvPr id="15" name="圆角矩形 14"/>
          <p:cNvSpPr/>
          <p:nvPr/>
        </p:nvSpPr>
        <p:spPr>
          <a:xfrm>
            <a:off x="3420745" y="1621790"/>
            <a:ext cx="951230" cy="562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a:t>目的</a:t>
            </a:r>
          </a:p>
        </p:txBody>
      </p:sp>
      <p:sp>
        <p:nvSpPr>
          <p:cNvPr id="14" name="圆角矩形 13"/>
          <p:cNvSpPr/>
          <p:nvPr/>
        </p:nvSpPr>
        <p:spPr>
          <a:xfrm>
            <a:off x="3420745" y="2281555"/>
            <a:ext cx="951230" cy="562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a:t>内容</a:t>
            </a:r>
          </a:p>
        </p:txBody>
      </p:sp>
      <p:sp>
        <p:nvSpPr>
          <p:cNvPr id="21" name="圆角矩形 20"/>
          <p:cNvSpPr/>
          <p:nvPr/>
        </p:nvSpPr>
        <p:spPr>
          <a:xfrm>
            <a:off x="3420745" y="3147695"/>
            <a:ext cx="951230" cy="562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a:t>特点</a:t>
            </a:r>
          </a:p>
        </p:txBody>
      </p:sp>
      <p:sp>
        <p:nvSpPr>
          <p:cNvPr id="25" name="圆角矩形 24"/>
          <p:cNvSpPr/>
          <p:nvPr/>
        </p:nvSpPr>
        <p:spPr>
          <a:xfrm>
            <a:off x="3420745" y="3884930"/>
            <a:ext cx="951230" cy="562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a:t>结果</a:t>
            </a:r>
          </a:p>
        </p:txBody>
      </p:sp>
      <p:sp>
        <p:nvSpPr>
          <p:cNvPr id="28" name="圆角矩形 27"/>
          <p:cNvSpPr/>
          <p:nvPr/>
        </p:nvSpPr>
        <p:spPr>
          <a:xfrm>
            <a:off x="5725795" y="1610360"/>
            <a:ext cx="1648460" cy="499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a:t>维护统治</a:t>
            </a:r>
          </a:p>
        </p:txBody>
      </p:sp>
      <p:sp>
        <p:nvSpPr>
          <p:cNvPr id="31" name="圆角矩形 30"/>
          <p:cNvSpPr/>
          <p:nvPr/>
        </p:nvSpPr>
        <p:spPr>
          <a:xfrm>
            <a:off x="4754245" y="2184400"/>
            <a:ext cx="3590925" cy="907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a:t>有条件地分封土地，行使权利，承担义务</a:t>
            </a:r>
          </a:p>
        </p:txBody>
      </p:sp>
      <p:sp>
        <p:nvSpPr>
          <p:cNvPr id="34" name="圆角矩形 33"/>
          <p:cNvSpPr/>
          <p:nvPr/>
        </p:nvSpPr>
        <p:spPr>
          <a:xfrm>
            <a:off x="4678680" y="3220085"/>
            <a:ext cx="3742690" cy="41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a:t>等级森严，层层分封</a:t>
            </a:r>
          </a:p>
        </p:txBody>
      </p:sp>
      <p:sp>
        <p:nvSpPr>
          <p:cNvPr id="35" name="圆角矩形 34"/>
          <p:cNvSpPr/>
          <p:nvPr/>
        </p:nvSpPr>
        <p:spPr>
          <a:xfrm>
            <a:off x="4854575" y="3721735"/>
            <a:ext cx="3391535" cy="889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a:t>前期加强地方统治，后期造成地方割据。</a:t>
            </a:r>
          </a:p>
        </p:txBody>
      </p:sp>
      <p:sp>
        <p:nvSpPr>
          <p:cNvPr id="36" name="圆角矩形 35"/>
          <p:cNvSpPr/>
          <p:nvPr/>
        </p:nvSpPr>
        <p:spPr>
          <a:xfrm>
            <a:off x="5276215" y="4775200"/>
            <a:ext cx="2621280" cy="51435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rPr>
              <a:t>维持手段不同</a:t>
            </a:r>
          </a:p>
        </p:txBody>
      </p:sp>
      <p:sp>
        <p:nvSpPr>
          <p:cNvPr id="37" name="文本框 36"/>
          <p:cNvSpPr txBox="1"/>
          <p:nvPr/>
        </p:nvSpPr>
        <p:spPr>
          <a:xfrm>
            <a:off x="2908300" y="5505450"/>
            <a:ext cx="7284720" cy="829945"/>
          </a:xfrm>
          <a:prstGeom prst="rect">
            <a:avLst/>
          </a:prstGeom>
          <a:solidFill>
            <a:schemeClr val="accent6">
              <a:lumMod val="60000"/>
              <a:lumOff val="40000"/>
            </a:schemeClr>
          </a:solidFill>
        </p:spPr>
        <p:txBody>
          <a:bodyPr wrap="square" rtlCol="0">
            <a:spAutoFit/>
          </a:bodyPr>
          <a:lstStyle/>
          <a:p>
            <a:r>
              <a:rPr lang="zh-CN" altLang="en-US" sz="2400" b="1">
                <a:latin typeface="微软雅黑" panose="020B0503020204020204" charset="-122"/>
                <a:ea typeface="微软雅黑" panose="020B0503020204020204" charset="-122"/>
                <a:cs typeface="微软雅黑" panose="020B0503020204020204" charset="-122"/>
                <a:sym typeface="+mn-ea"/>
              </a:rPr>
              <a:t>西欧：以土地为纽带，靠契约来维系，</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不可越级管理</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西周：以血缘为纽带，宗法制来维系，天下共主</a:t>
            </a:r>
          </a:p>
        </p:txBody>
      </p:sp>
      <p:sp>
        <p:nvSpPr>
          <p:cNvPr id="38" name="文本框 37"/>
          <p:cNvSpPr txBox="1"/>
          <p:nvPr/>
        </p:nvSpPr>
        <p:spPr>
          <a:xfrm>
            <a:off x="81280" y="5443855"/>
            <a:ext cx="2903855" cy="953135"/>
          </a:xfrm>
          <a:prstGeom prst="rect">
            <a:avLst/>
          </a:prstGeom>
          <a:noFill/>
        </p:spPr>
        <p:txBody>
          <a:bodyPr wrap="square" rtlCol="0" anchor="t">
            <a:spAutoFit/>
          </a:bodyPr>
          <a:lstStyle/>
          <a:p>
            <a:r>
              <a:rPr lang="en-US" altLang="zh-CN" sz="2800" b="1" kern="0" dirty="0" smtClean="0">
                <a:solidFill>
                  <a:srgbClr val="FF0000"/>
                </a:solidFill>
                <a:latin typeface="楷体" panose="02010609060101010101" charset="-122"/>
                <a:ea typeface="楷体" panose="02010609060101010101" charset="-122"/>
                <a:sym typeface="+mn-ea"/>
              </a:rPr>
              <a:t>“</a:t>
            </a:r>
            <a:r>
              <a:rPr lang="zh-CN" altLang="en-US" sz="2800" b="1" kern="0" dirty="0" smtClean="0">
                <a:solidFill>
                  <a:srgbClr val="FF0000"/>
                </a:solidFill>
                <a:latin typeface="楷体" panose="02010609060101010101" charset="-122"/>
                <a:ea typeface="楷体" panose="02010609060101010101" charset="-122"/>
                <a:sym typeface="+mn-ea"/>
              </a:rPr>
              <a:t>我的附庸的附庸不是我的附庸</a:t>
            </a:r>
            <a:r>
              <a:rPr lang="en-US" altLang="zh-CN" sz="2800" b="1" kern="0" dirty="0" smtClean="0">
                <a:solidFill>
                  <a:srgbClr val="FF0000"/>
                </a:solidFill>
                <a:latin typeface="楷体" panose="02010609060101010101" charset="-122"/>
                <a:ea typeface="楷体" panose="02010609060101010101" charset="-122"/>
                <a:sym typeface="+mn-ea"/>
              </a:rPr>
              <a:t>”</a:t>
            </a:r>
          </a:p>
        </p:txBody>
      </p:sp>
      <p:sp>
        <p:nvSpPr>
          <p:cNvPr id="39" name="文本框 38"/>
          <p:cNvSpPr txBox="1"/>
          <p:nvPr/>
        </p:nvSpPr>
        <p:spPr>
          <a:xfrm>
            <a:off x="9977755" y="5378450"/>
            <a:ext cx="2214245" cy="953135"/>
          </a:xfrm>
          <a:prstGeom prst="rect">
            <a:avLst/>
          </a:prstGeom>
          <a:noFill/>
        </p:spPr>
        <p:txBody>
          <a:bodyPr wrap="square" rtlCol="0" anchor="t">
            <a:spAutoFit/>
          </a:bodyPr>
          <a:lstStyle/>
          <a:p>
            <a:pPr algn="ctr"/>
            <a:r>
              <a:rPr lang="en-US" altLang="zh-CN" sz="2800" b="1" kern="0" dirty="0" smtClean="0">
                <a:solidFill>
                  <a:srgbClr val="FF0000"/>
                </a:solidFill>
                <a:latin typeface="楷体" panose="02010609060101010101" charset="-122"/>
                <a:ea typeface="楷体" panose="02010609060101010101" charset="-122"/>
                <a:sym typeface="+mn-ea"/>
              </a:rPr>
              <a:t>“</a:t>
            </a:r>
            <a:r>
              <a:rPr lang="zh-CN" altLang="en-US" sz="2800" b="1" kern="0" dirty="0" smtClean="0">
                <a:solidFill>
                  <a:srgbClr val="FF0000"/>
                </a:solidFill>
                <a:latin typeface="楷体" panose="02010609060101010101" charset="-122"/>
                <a:ea typeface="楷体" panose="02010609060101010101" charset="-122"/>
                <a:sym typeface="+mn-ea"/>
              </a:rPr>
              <a:t>封建亲戚，</a:t>
            </a:r>
          </a:p>
          <a:p>
            <a:pPr algn="ctr"/>
            <a:r>
              <a:rPr lang="zh-CN" altLang="en-US" sz="2800" b="1" kern="0" dirty="0" smtClean="0">
                <a:solidFill>
                  <a:srgbClr val="FF0000"/>
                </a:solidFill>
                <a:latin typeface="楷体" panose="02010609060101010101" charset="-122"/>
                <a:ea typeface="楷体" panose="02010609060101010101" charset="-122"/>
                <a:sym typeface="+mn-ea"/>
              </a:rPr>
              <a:t>以蕃屏周</a:t>
            </a:r>
            <a:r>
              <a:rPr lang="en-US" altLang="zh-CN" sz="2800" b="1" kern="0" dirty="0" smtClean="0">
                <a:solidFill>
                  <a:srgbClr val="FF0000"/>
                </a:solidFill>
                <a:latin typeface="楷体" panose="02010609060101010101" charset="-122"/>
                <a:ea typeface="楷体" panose="02010609060101010101" charset="-122"/>
                <a:sym typeface="+mn-ea"/>
              </a:rPr>
              <a:t>”</a:t>
            </a:r>
          </a:p>
        </p:txBody>
      </p:sp>
      <p:sp>
        <p:nvSpPr>
          <p:cNvPr id="40" name="文本框 39"/>
          <p:cNvSpPr txBox="1"/>
          <p:nvPr/>
        </p:nvSpPr>
        <p:spPr>
          <a:xfrm>
            <a:off x="2288540" y="2225675"/>
            <a:ext cx="7461885" cy="2460625"/>
          </a:xfrm>
          <a:prstGeom prst="rect">
            <a:avLst/>
          </a:prstGeom>
          <a:solidFill>
            <a:schemeClr val="accent4">
              <a:lumMod val="20000"/>
              <a:lumOff val="80000"/>
            </a:schemeClr>
          </a:solidFill>
          <a:effectLst>
            <a:glow rad="139700">
              <a:schemeClr val="tx1">
                <a:alpha val="40000"/>
              </a:schemeClr>
            </a:glow>
            <a:outerShdw blurRad="50800" dist="38100" dir="5400000" algn="t" rotWithShape="0">
              <a:prstClr val="black">
                <a:alpha val="40000"/>
              </a:prstClr>
            </a:outerShdw>
          </a:effectLst>
        </p:spPr>
        <p:txBody>
          <a:bodyPr wrap="square" rtlCol="0">
            <a:spAutoFit/>
          </a:bodyPr>
          <a:lstStyle/>
          <a:p>
            <a:pPr algn="l" fontAlgn="auto">
              <a:lnSpc>
                <a:spcPct val="110000"/>
              </a:lnSpc>
            </a:pPr>
            <a:r>
              <a:rPr lang="en-US" altLang="zh-CN" sz="2800" b="1">
                <a:solidFill>
                  <a:schemeClr val="tx1"/>
                </a:solidFill>
                <a:latin typeface="黑体" panose="02010609060101010101" charset="-122"/>
                <a:ea typeface="黑体" panose="02010609060101010101" charset="-122"/>
                <a:cs typeface="黑体" panose="02010609060101010101" charset="-122"/>
              </a:rPr>
              <a:t>3.</a:t>
            </a:r>
            <a:r>
              <a:rPr lang="zh-CN" altLang="en-US" sz="2800" b="1">
                <a:solidFill>
                  <a:schemeClr val="tx1"/>
                </a:solidFill>
                <a:latin typeface="黑体" panose="02010609060101010101" charset="-122"/>
                <a:ea typeface="黑体" panose="02010609060101010101" charset="-122"/>
                <a:cs typeface="黑体" panose="02010609060101010101" charset="-122"/>
              </a:rPr>
              <a:t>影响：</a:t>
            </a:r>
            <a:r>
              <a:rPr lang="zh-CN" altLang="en-US" sz="2800">
                <a:solidFill>
                  <a:srgbClr val="FF0000"/>
                </a:solidFill>
                <a:latin typeface="黑体" panose="02010609060101010101" charset="-122"/>
                <a:ea typeface="黑体" panose="02010609060101010101" charset="-122"/>
                <a:cs typeface="宋体" panose="02010600030101010101" pitchFamily="2" charset="-122"/>
              </a:rPr>
              <a:t>①加强统治</a:t>
            </a:r>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rPr>
              <a:t>：国王或皇帝是名义上的最高统治者,通过封君封臣制度与各级封建主联系起来,成为西欧社会的统治阶级；</a:t>
            </a:r>
          </a:p>
          <a:p>
            <a:pPr algn="l" fontAlgn="auto">
              <a:lnSpc>
                <a:spcPct val="110000"/>
              </a:lnSpc>
            </a:pPr>
            <a:r>
              <a:rPr lang="zh-CN" altLang="en-US" sz="2800">
                <a:solidFill>
                  <a:srgbClr val="FF0000"/>
                </a:solidFill>
                <a:latin typeface="黑体" panose="02010609060101010101" charset="-122"/>
                <a:ea typeface="黑体" panose="02010609060101010101" charset="-122"/>
                <a:cs typeface="宋体" panose="02010600030101010101" pitchFamily="2" charset="-122"/>
              </a:rPr>
              <a:t>②分裂割据</a:t>
            </a:r>
            <a:r>
              <a:rPr lang="zh-CN" altLang="en-US" sz="2800">
                <a:solidFill>
                  <a:schemeClr val="tx1"/>
                </a:solidFill>
                <a:latin typeface="黑体" panose="02010609060101010101" charset="-122"/>
                <a:ea typeface="黑体" panose="02010609060101010101" charset="-122"/>
                <a:cs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rPr>
              <a:t>封建领主在领地内独立行使权力,政治上出现了不同程度的分裂割据局面。</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ppt_x"/>
                                          </p:val>
                                        </p:tav>
                                        <p:tav tm="100000">
                                          <p:val>
                                            <p:strVal val="#ppt_x"/>
                                          </p:val>
                                        </p:tav>
                                      </p:tavLst>
                                    </p:anim>
                                    <p:anim calcmode="lin" valueType="num">
                                      <p:cBhvr additive="base">
                                        <p:cTn id="3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strips(downLeft)">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1000" fill="hold"/>
                                        <p:tgtEl>
                                          <p:spTgt spid="37"/>
                                        </p:tgtEl>
                                        <p:attrNameLst>
                                          <p:attrName>ppt_x</p:attrName>
                                        </p:attrNameLst>
                                      </p:cBhvr>
                                      <p:tavLst>
                                        <p:tav tm="0">
                                          <p:val>
                                            <p:strVal val="#ppt_x-.2"/>
                                          </p:val>
                                        </p:tav>
                                        <p:tav tm="100000">
                                          <p:val>
                                            <p:strVal val="#ppt_x"/>
                                          </p:val>
                                        </p:tav>
                                      </p:tavLst>
                                    </p:anim>
                                    <p:anim calcmode="lin" valueType="num">
                                      <p:cBhvr>
                                        <p:cTn id="59"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60" dur="10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blinds(horizontal)">
                                      <p:cBhvr>
                                        <p:cTn id="6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bldLvl="0" animBg="1"/>
      <p:bldP spid="15" grpId="0" bldLvl="0" animBg="1"/>
      <p:bldP spid="14" grpId="0" bldLvl="0" animBg="1"/>
      <p:bldP spid="21" grpId="0" bldLvl="0" animBg="1"/>
      <p:bldP spid="25" grpId="0" bldLvl="0" animBg="1"/>
      <p:bldP spid="28" grpId="0" bldLvl="0" animBg="1"/>
      <p:bldP spid="31" grpId="0" bldLvl="0" animBg="1"/>
      <p:bldP spid="34" grpId="0" bldLvl="0" animBg="1"/>
      <p:bldP spid="35" grpId="0" bldLvl="0" animBg="1"/>
      <p:bldP spid="36" grpId="0" bldLvl="0" animBg="1"/>
      <p:bldP spid="37" grpId="0" bldLvl="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6" cstate="print">
            <a:alphaModFix amt="15000"/>
          </a:blip>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2900680" y="1583055"/>
            <a:ext cx="8128635" cy="3408045"/>
          </a:xfrm>
          <a:prstGeom prst="rect">
            <a:avLst/>
          </a:prstGeom>
          <a:solidFill>
            <a:srgbClr val="FFFF99"/>
          </a:solidFill>
          <a:ln w="12700" cmpd="sng">
            <a:noFill/>
            <a:prstDash val="solid"/>
          </a:ln>
          <a:effectLst>
            <a:outerShdw blurRad="50800" dist="76200" dir="2700000" algn="tl" rotWithShape="0">
              <a:prstClr val="black">
                <a:alpha val="40000"/>
              </a:prstClr>
            </a:outerShdw>
          </a:effectLst>
        </p:spPr>
        <p:txBody>
          <a:bodyPr wrap="square" rtlCol="0">
            <a:spAutoFit/>
          </a:bodyPr>
          <a:lstStyle/>
          <a:p>
            <a:pPr fontAlgn="auto">
              <a:lnSpc>
                <a:spcPct val="110000"/>
              </a:lnSpc>
            </a:pPr>
            <a:r>
              <a:rPr lang="en-US" sz="2800" b="1" kern="0" dirty="0" smtClean="0">
                <a:latin typeface="楷体" panose="02010609060101010101" charset="-122"/>
                <a:ea typeface="楷体" panose="02010609060101010101" charset="-122"/>
                <a:sym typeface="+mn-ea"/>
              </a:rPr>
              <a:t>    </a:t>
            </a:r>
            <a:r>
              <a:rPr sz="2800" b="1" kern="0" dirty="0" smtClean="0">
                <a:latin typeface="楷体" panose="02010609060101010101" charset="-122"/>
                <a:ea typeface="楷体" panose="02010609060101010101" charset="-122"/>
                <a:sym typeface="+mn-ea"/>
              </a:rPr>
              <a:t>立字人某某，谨致崇高庄严之某某大人</a:t>
            </a:r>
            <a:r>
              <a:rPr lang="zh-CN" sz="2800" b="1" kern="0" dirty="0" smtClean="0">
                <a:latin typeface="楷体" panose="02010609060101010101" charset="-122"/>
                <a:ea typeface="楷体" panose="02010609060101010101" charset="-122"/>
                <a:sym typeface="+mn-ea"/>
              </a:rPr>
              <a:t>阁下：</a:t>
            </a:r>
            <a:endParaRPr sz="2800" b="1" kern="0" dirty="0" smtClean="0">
              <a:latin typeface="楷体" panose="02010609060101010101" charset="-122"/>
              <a:ea typeface="楷体" panose="02010609060101010101" charset="-122"/>
              <a:sym typeface="+mn-ea"/>
            </a:endParaRPr>
          </a:p>
          <a:p>
            <a:pPr fontAlgn="auto">
              <a:lnSpc>
                <a:spcPct val="110000"/>
              </a:lnSpc>
            </a:pPr>
            <a:r>
              <a:rPr sz="2800" b="1" kern="0" dirty="0" smtClean="0">
                <a:latin typeface="楷体" panose="02010609060101010101" charset="-122"/>
                <a:ea typeface="楷体" panose="02010609060101010101" charset="-122"/>
                <a:sym typeface="+mn-ea"/>
              </a:rPr>
              <a:t>    如众所周知，我因</a:t>
            </a:r>
            <a:r>
              <a:rPr sz="2800" b="1" kern="0" dirty="0" smtClean="0">
                <a:solidFill>
                  <a:srgbClr val="C00000"/>
                </a:solidFill>
                <a:latin typeface="楷体" panose="02010609060101010101" charset="-122"/>
                <a:ea typeface="楷体" panose="02010609060101010101" charset="-122"/>
                <a:sym typeface="+mn-ea"/>
              </a:rPr>
              <a:t>衣食缺乏，无以为生</a:t>
            </a:r>
            <a:r>
              <a:rPr sz="2800" b="1" kern="0" dirty="0" smtClean="0">
                <a:latin typeface="楷体" panose="02010609060101010101" charset="-122"/>
                <a:ea typeface="楷体" panose="02010609060101010101" charset="-122"/>
                <a:sym typeface="+mn-ea"/>
              </a:rPr>
              <a:t>，请求大人本笃信上帝之虔诚，与您爱为怀之善心，准许我委身于大人监护之下</a:t>
            </a:r>
            <a:r>
              <a:rPr lang="zh-CN" sz="2800" b="1" kern="0" dirty="0" smtClean="0">
                <a:latin typeface="楷体" panose="02010609060101010101" charset="-122"/>
                <a:ea typeface="楷体" panose="02010609060101010101" charset="-122"/>
                <a:sym typeface="+mn-ea"/>
              </a:rPr>
              <a:t>，</a:t>
            </a:r>
            <a:r>
              <a:rPr sz="2800" b="1" kern="0" dirty="0" smtClean="0">
                <a:latin typeface="楷体" panose="02010609060101010101" charset="-122"/>
                <a:ea typeface="楷体" panose="02010609060101010101" charset="-122"/>
                <a:sym typeface="+mn-ea"/>
              </a:rPr>
              <a:t>我已如此作了。以后您必须</a:t>
            </a:r>
            <a:r>
              <a:rPr sz="2800" b="1" kern="0" dirty="0" smtClean="0">
                <a:solidFill>
                  <a:srgbClr val="C00000"/>
                </a:solidFill>
                <a:latin typeface="楷体" panose="02010609060101010101" charset="-122"/>
                <a:ea typeface="楷体" panose="02010609060101010101" charset="-122"/>
                <a:sym typeface="+mn-ea"/>
              </a:rPr>
              <a:t>供给我衣食</a:t>
            </a:r>
            <a:r>
              <a:rPr sz="2800" b="1" kern="0" dirty="0" smtClean="0">
                <a:latin typeface="楷体" panose="02010609060101010101" charset="-122"/>
                <a:ea typeface="楷体" panose="02010609060101010101" charset="-122"/>
                <a:sym typeface="+mn-ea"/>
              </a:rPr>
              <a:t>，</a:t>
            </a:r>
            <a:r>
              <a:rPr lang="zh-CN" sz="2800" b="1" kern="0" dirty="0" smtClean="0">
                <a:latin typeface="楷体" panose="02010609060101010101" charset="-122"/>
                <a:ea typeface="楷体" panose="02010609060101010101" charset="-122"/>
                <a:sym typeface="+mn-ea"/>
              </a:rPr>
              <a:t>予</a:t>
            </a:r>
            <a:r>
              <a:rPr sz="2800" b="1" kern="0" dirty="0" smtClean="0">
                <a:latin typeface="楷体" panose="02010609060101010101" charset="-122"/>
                <a:ea typeface="楷体" panose="02010609060101010101" charset="-122"/>
                <a:sym typeface="+mn-ea"/>
              </a:rPr>
              <a:t>我以</a:t>
            </a:r>
            <a:r>
              <a:rPr sz="2800" b="1" kern="0" dirty="0" smtClean="0">
                <a:solidFill>
                  <a:srgbClr val="C00000"/>
                </a:solidFill>
                <a:latin typeface="楷体" panose="02010609060101010101" charset="-122"/>
                <a:ea typeface="楷体" panose="02010609060101010101" charset="-122"/>
                <a:sym typeface="+mn-ea"/>
              </a:rPr>
              <a:t>帮助与救济</a:t>
            </a:r>
            <a:r>
              <a:rPr sz="2800" b="1" kern="0" dirty="0" smtClean="0">
                <a:latin typeface="楷体" panose="02010609060101010101" charset="-122"/>
                <a:ea typeface="楷体" panose="02010609060101010101" charset="-122"/>
                <a:sym typeface="+mn-ea"/>
              </a:rPr>
              <a:t>，我将尽我的力量</a:t>
            </a:r>
            <a:r>
              <a:rPr sz="2800" b="1" kern="0" dirty="0" smtClean="0">
                <a:solidFill>
                  <a:srgbClr val="C00000"/>
                </a:solidFill>
                <a:latin typeface="楷体" panose="02010609060101010101" charset="-122"/>
                <a:ea typeface="楷体" panose="02010609060101010101" charset="-122"/>
                <a:sym typeface="+mn-ea"/>
              </a:rPr>
              <a:t>为您服务</a:t>
            </a:r>
            <a:r>
              <a:rPr sz="2800" b="1" kern="0" dirty="0" smtClean="0">
                <a:latin typeface="楷体" panose="02010609060101010101" charset="-122"/>
                <a:ea typeface="楷体" panose="02010609060101010101" charset="-122"/>
                <a:sym typeface="+mn-ea"/>
              </a:rPr>
              <a:t>，不负您的援救与保护。   </a:t>
            </a:r>
          </a:p>
          <a:p>
            <a:pPr fontAlgn="auto">
              <a:lnSpc>
                <a:spcPct val="110000"/>
              </a:lnSpc>
            </a:pPr>
            <a:r>
              <a:rPr sz="2800" b="1" kern="0" dirty="0" smtClean="0">
                <a:latin typeface="楷体" panose="02010609060101010101" charset="-122"/>
                <a:ea typeface="楷体" panose="02010609060101010101" charset="-122"/>
                <a:sym typeface="+mn-ea"/>
              </a:rPr>
              <a:t>   </a:t>
            </a:r>
            <a:r>
              <a:rPr lang="en-US" sz="24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周一良、吴于廑:《世界通史资料选辑，中古部分》</a:t>
            </a:r>
          </a:p>
        </p:txBody>
      </p:sp>
      <p:grpSp>
        <p:nvGrpSpPr>
          <p:cNvPr id="4" name="组合 3"/>
          <p:cNvGrpSpPr/>
          <p:nvPr/>
        </p:nvGrpSpPr>
        <p:grpSpPr>
          <a:xfrm>
            <a:off x="0" y="-13970"/>
            <a:ext cx="5530850" cy="636270"/>
            <a:chOff x="0" y="-22"/>
            <a:chExt cx="8710" cy="1002"/>
          </a:xfrm>
        </p:grpSpPr>
        <p:sp>
          <p:nvSpPr>
            <p:cNvPr id="3" name="矩形 2"/>
            <p:cNvSpPr/>
            <p:nvPr>
              <p:custDataLst>
                <p:tags r:id="rId3"/>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6" name="文本框 5"/>
          <p:cNvSpPr txBox="1"/>
          <p:nvPr/>
        </p:nvSpPr>
        <p:spPr>
          <a:xfrm>
            <a:off x="421005" y="5925820"/>
            <a:ext cx="1249680" cy="521970"/>
          </a:xfrm>
          <a:prstGeom prst="rect">
            <a:avLst/>
          </a:prstGeom>
          <a:noFill/>
        </p:spPr>
        <p:txBody>
          <a:bodyPr wrap="none" rtlCol="0">
            <a:spAutoFit/>
          </a:bodyPr>
          <a:lstStyle/>
          <a:p>
            <a:pPr algn="l"/>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mn-ea"/>
              </a:rPr>
              <a:t>Ⅲ农民</a:t>
            </a:r>
          </a:p>
        </p:txBody>
      </p:sp>
      <p:sp>
        <p:nvSpPr>
          <p:cNvPr id="11" name="文本框 10"/>
          <p:cNvSpPr txBox="1"/>
          <p:nvPr/>
        </p:nvSpPr>
        <p:spPr>
          <a:xfrm>
            <a:off x="5394960" y="38735"/>
            <a:ext cx="5466080"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（二）经济：庄园与农奴制度</a:t>
            </a:r>
          </a:p>
        </p:txBody>
      </p:sp>
      <p:graphicFrame>
        <p:nvGraphicFramePr>
          <p:cNvPr id="28" name="表格 27"/>
          <p:cNvGraphicFramePr>
            <a:graphicFrameLocks noGrp="1"/>
          </p:cNvGraphicFramePr>
          <p:nvPr>
            <p:custDataLst>
              <p:tags r:id="rId2"/>
            </p:custDataLst>
          </p:nvPr>
        </p:nvGraphicFramePr>
        <p:xfrm>
          <a:off x="1918335" y="787400"/>
          <a:ext cx="10093325" cy="5974080"/>
        </p:xfrm>
        <a:graphic>
          <a:graphicData uri="http://schemas.openxmlformats.org/drawingml/2006/table">
            <a:tbl>
              <a:tblPr firstRow="1" bandRow="1">
                <a:tableStyleId>{5C22544A-7EE6-4342-B048-85BDC9FD1C3A}</a:tableStyleId>
              </a:tblPr>
              <a:tblGrid>
                <a:gridCol w="634365"/>
                <a:gridCol w="894715"/>
                <a:gridCol w="901065"/>
                <a:gridCol w="3836670"/>
                <a:gridCol w="3826510"/>
              </a:tblGrid>
              <a:tr h="944880">
                <a:tc gridSpan="2">
                  <a:txBody>
                    <a:bodyPr/>
                    <a:lstStyle/>
                    <a:p>
                      <a:pPr algn="ctr"/>
                      <a:r>
                        <a:rPr lang="zh-CN" altLang="en-US" sz="2800" b="1">
                          <a:solidFill>
                            <a:schemeClr val="tx1"/>
                          </a:solidFill>
                          <a:latin typeface="黑体" panose="02010609060101010101" charset="-122"/>
                          <a:ea typeface="黑体" panose="02010609060101010101" charset="-122"/>
                          <a:cs typeface="黑体" panose="02010609060101010101" charset="-122"/>
                        </a:rPr>
                        <a:t> 土地类型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zh-CN"/>
                    </a:p>
                  </a:txBody>
                  <a:tcPr/>
                </a:tc>
                <a:tc>
                  <a:txBody>
                    <a:bodyPr/>
                    <a:lstStyle/>
                    <a:p>
                      <a:pPr marL="0" algn="ctr" defTabSz="685800" rtl="0" eaLnBrk="1" latinLnBrk="0" hangingPunct="1"/>
                      <a:r>
                        <a:rPr lang="zh-CN" altLang="en-US" sz="2800" b="1" kern="1200">
                          <a:solidFill>
                            <a:schemeClr val="tx1"/>
                          </a:solidFill>
                          <a:latin typeface="黑体" panose="02010609060101010101" charset="-122"/>
                          <a:ea typeface="黑体" panose="02010609060101010101" charset="-122"/>
                          <a:cs typeface="+mn-cs"/>
                        </a:rPr>
                        <a:t>经营者</a:t>
                      </a:r>
                      <a:endParaRPr lang="zh-CN" altLang="en-US" sz="2800" b="1" kern="1200">
                        <a:solidFill>
                          <a:schemeClr val="tx1"/>
                        </a:solidFill>
                        <a:latin typeface="黑体" panose="02010609060101010101" charset="-122"/>
                        <a:ea typeface="黑体" panose="02010609060101010101" charset="-122"/>
                        <a:cs typeface="+mn-cs"/>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algn="ctr" defTabSz="685800" rtl="0" eaLnBrk="1" latinLnBrk="0" hangingPunct="1"/>
                      <a:r>
                        <a:rPr lang="zh-CN" altLang="en-US" sz="2800" b="1" kern="1200">
                          <a:solidFill>
                            <a:schemeClr val="tx1"/>
                          </a:solidFill>
                          <a:latin typeface="黑体" panose="02010609060101010101" charset="-122"/>
                          <a:ea typeface="黑体" panose="02010609060101010101" charset="-122"/>
                          <a:cs typeface="黑体" panose="02010609060101010101" charset="-122"/>
                        </a:rPr>
                        <a:t> 权利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algn="ctr" defTabSz="685800" rtl="0" eaLnBrk="1" latinLnBrk="0" hangingPunct="1">
                        <a:buNone/>
                      </a:pPr>
                      <a:r>
                        <a:rPr lang="zh-CN" altLang="en-US" sz="2800">
                          <a:solidFill>
                            <a:schemeClr val="tx1"/>
                          </a:solidFill>
                          <a:latin typeface="黑体" panose="02010609060101010101" charset="-122"/>
                          <a:ea typeface="黑体" panose="02010609060101010101" charset="-122"/>
                          <a:cs typeface="黑体" panose="02010609060101010101" charset="-122"/>
                          <a:sym typeface="+mn-ea"/>
                        </a:rPr>
                        <a:t>义务</a:t>
                      </a:r>
                      <a:endParaRPr lang="zh-CN" altLang="en-US" sz="2800" b="1" kern="1200">
                        <a:solidFill>
                          <a:schemeClr val="tx1"/>
                        </a:solidFill>
                        <a:latin typeface="黑体" panose="02010609060101010101" charset="-122"/>
                        <a:ea typeface="黑体" panose="02010609060101010101" charset="-122"/>
                        <a:cs typeface="黑体" panose="02010609060101010101"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1280160">
                <a:tc gridSpan="2">
                  <a:txBody>
                    <a:bodyPr/>
                    <a:lstStyle/>
                    <a:p>
                      <a:r>
                        <a:rPr lang="zh-CN" altLang="en-US" sz="2600" b="1" smtClean="0">
                          <a:latin typeface="宋体" panose="02010600030101010101" pitchFamily="2" charset="-122"/>
                          <a:ea typeface="宋体" panose="02010600030101010101" pitchFamily="2" charset="-122"/>
                          <a:sym typeface="+mn-ea"/>
                        </a:rPr>
                        <a:t>领主</a:t>
                      </a:r>
                    </a:p>
                    <a:p>
                      <a:r>
                        <a:rPr lang="zh-CN" altLang="en-US" sz="2600" b="1" smtClean="0">
                          <a:latin typeface="宋体" panose="02010600030101010101" pitchFamily="2" charset="-122"/>
                          <a:ea typeface="宋体" panose="02010600030101010101" pitchFamily="2" charset="-122"/>
                          <a:sym typeface="+mn-ea"/>
                        </a:rPr>
                        <a:t>自营地</a:t>
                      </a:r>
                      <a:endParaRPr lang="zh-CN" altLang="en-US" sz="2600" b="1" smtClean="0">
                        <a:latin typeface="宋体" panose="02010600030101010101" pitchFamily="2" charset="-122"/>
                        <a:ea typeface="宋体" panose="02010600030101010101" pitchFamily="2" charset="-122"/>
                      </a:endParaRPr>
                    </a:p>
                    <a:p>
                      <a:endParaRPr lang="zh-CN" altLang="en-US" sz="2600" b="1" smtClean="0">
                        <a:latin typeface="宋体" panose="02010600030101010101" pitchFamily="2" charset="-122"/>
                        <a:ea typeface="宋体"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p>
                  </a:txBody>
                  <a:tcPr/>
                </a:tc>
                <a:tc>
                  <a:txBody>
                    <a:bodyPr/>
                    <a:lstStyle/>
                    <a:p>
                      <a:endParaRPr lang="zh-CN" altLang="en-US" sz="2600" b="1" smtClean="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600" b="1" smtClean="0">
                          <a:noFill/>
                          <a:latin typeface="宋体" panose="02010600030101010101" pitchFamily="2" charset="-122"/>
                          <a:ea typeface="宋体" panose="02010600030101010101" pitchFamily="2" charset="-122"/>
                          <a:sym typeface="+mn-ea"/>
                        </a:rPr>
                        <a:t>①直接经营领主自营地；</a:t>
                      </a:r>
                    </a:p>
                    <a:p>
                      <a:r>
                        <a:rPr lang="zh-CN" altLang="en-US" sz="2600" b="1" smtClean="0">
                          <a:noFill/>
                          <a:latin typeface="宋体" panose="02010600030101010101" pitchFamily="2" charset="-122"/>
                          <a:ea typeface="宋体" panose="02010600030101010101" pitchFamily="2" charset="-122"/>
                          <a:sym typeface="+mn-ea"/>
                        </a:rPr>
                        <a:t>②主持庄园法庭，审理庄园案件，维护庄园秩序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2600" b="1" smtClean="0">
                          <a:noFill/>
                          <a:latin typeface="宋体" panose="02010600030101010101" pitchFamily="2" charset="-122"/>
                          <a:ea typeface="宋体" panose="02010600030101010101" pitchFamily="2" charset="-122"/>
                          <a:sym typeface="+mn-ea"/>
                        </a:rPr>
                        <a:t>提供农民土地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80160">
                <a:tc rowSpan="2">
                  <a:txBody>
                    <a:bodyPr/>
                    <a:lstStyle/>
                    <a:p>
                      <a:r>
                        <a:rPr lang="zh-CN" altLang="en-US" sz="2600" b="1" smtClean="0">
                          <a:latin typeface="宋体" panose="02010600030101010101" pitchFamily="2" charset="-122"/>
                          <a:ea typeface="宋体" panose="02010600030101010101" pitchFamily="2" charset="-122"/>
                          <a:sym typeface="+mn-ea"/>
                        </a:rPr>
                        <a:t>农民份地</a:t>
                      </a:r>
                      <a:endParaRPr lang="zh-CN" altLang="en-US" sz="2600" b="1" smtClean="0">
                        <a:latin typeface="宋体" panose="02010600030101010101" pitchFamily="2" charset="-122"/>
                        <a:ea typeface="宋体" panose="02010600030101010101" pitchFamily="2" charset="-122"/>
                      </a:endParaRPr>
                    </a:p>
                    <a:p>
                      <a:endParaRPr lang="zh-CN" altLang="en-US" sz="2600" b="1" smtClean="0">
                        <a:latin typeface="宋体" panose="02010600030101010101" pitchFamily="2" charset="-122"/>
                        <a:ea typeface="宋体"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600" b="1" smtClean="0">
                          <a:latin typeface="宋体" panose="02010600030101010101" pitchFamily="2" charset="-122"/>
                          <a:ea typeface="宋体" panose="02010600030101010101" pitchFamily="2" charset="-122"/>
                          <a:sym typeface="+mn-ea"/>
                        </a:rPr>
                        <a:t>自由农份地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ltLang="en-US" sz="2600" b="1" smtClean="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600" b="1" smtClean="0">
                          <a:noFill/>
                          <a:latin typeface="宋体" panose="02010600030101010101" pitchFamily="2" charset="-122"/>
                          <a:ea typeface="宋体" panose="02010600030101010101" pitchFamily="2" charset="-122"/>
                          <a:cs typeface="宋体" panose="02010600030101010101" pitchFamily="2" charset="-122"/>
                          <a:sym typeface="+mn-ea"/>
                        </a:rPr>
                        <a:t>法律上自由</a:t>
                      </a:r>
                      <a:r>
                        <a:rPr lang="zh-CN" altLang="en-US" sz="2600" b="1" smtClean="0">
                          <a:latin typeface="宋体" panose="02010600030101010101" pitchFamily="2" charset="-122"/>
                          <a:ea typeface="宋体" panose="02010600030101010101" pitchFamily="2" charset="-122"/>
                          <a:cs typeface="宋体" panose="02010600030101010101" pitchFamily="2" charset="-122"/>
                          <a:sym typeface="+mn-ea"/>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2600" b="1">
                          <a:noFill/>
                          <a:sym typeface="+mn-ea"/>
                        </a:rPr>
                        <a:t>缴纳租税</a:t>
                      </a:r>
                      <a:r>
                        <a:rPr lang="zh-CN" altLang="en-US" sz="2600" b="1" smtClean="0">
                          <a:noFill/>
                          <a:latin typeface="宋体" panose="02010600030101010101" pitchFamily="2" charset="-122"/>
                          <a:ea typeface="宋体" panose="02010600030101010101" pitchFamily="2" charset="-122"/>
                          <a:cs typeface="宋体" panose="02010600030101010101" pitchFamily="2" charset="-122"/>
                          <a:sym typeface="+mn-ea"/>
                        </a:rPr>
                        <a:t>，服劳役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68880">
                <a:tc v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r>
                        <a:rPr lang="zh-CN" altLang="en-US" sz="2600" b="1" smtClean="0">
                          <a:latin typeface="宋体" panose="02010600030101010101" pitchFamily="2" charset="-122"/>
                          <a:ea typeface="宋体" panose="02010600030101010101" pitchFamily="2" charset="-122"/>
                          <a:sym typeface="+mn-ea"/>
                        </a:rPr>
                        <a:t>农奴份地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600" b="1" smtClean="0">
                          <a:noFill/>
                          <a:latin typeface="微软雅黑" panose="020B0503020204020204" charset="-122"/>
                          <a:ea typeface="微软雅黑" panose="020B0503020204020204" charset="-122"/>
                          <a:sym typeface="+mn-ea"/>
                        </a:rPr>
                        <a:t>农奴</a:t>
                      </a:r>
                      <a:endParaRPr lang="zh-CN" altLang="en-US" sz="2600" b="1" smtClean="0">
                        <a:noFill/>
                        <a:latin typeface="微软雅黑" panose="020B0503020204020204" charset="-122"/>
                        <a:ea typeface="微软雅黑" panose="020B0503020204020204" charset="-122"/>
                      </a:endParaRPr>
                    </a:p>
                    <a:p>
                      <a:endParaRPr lang="zh-CN" altLang="en-US" sz="2600" b="1" smtClean="0">
                        <a:noFill/>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600" b="1">
                          <a:noFill/>
                        </a:rPr>
                        <a:t>一定的权利</a:t>
                      </a:r>
                    </a:p>
                    <a:p>
                      <a:r>
                        <a:rPr lang="zh-CN" altLang="en-US" sz="2600" b="1">
                          <a:noFill/>
                        </a:rPr>
                        <a:t>（家庭、财产</a:t>
                      </a:r>
                      <a:r>
                        <a:rPr lang="en-US" altLang="zh-CN" sz="2600" b="1">
                          <a:noFill/>
                        </a:rPr>
                        <a:t>···</a:t>
                      </a:r>
                      <a:r>
                        <a:rPr lang="zh-CN" altLang="en-US" sz="2600" b="1">
                          <a:no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2600">
                          <a:noFill/>
                        </a:rPr>
                        <a:t>①耕种领主自营地，收入归领主；</a:t>
                      </a:r>
                    </a:p>
                    <a:p>
                      <a:pPr>
                        <a:buNone/>
                      </a:pPr>
                      <a:r>
                        <a:rPr lang="zh-CN" altLang="en-US" sz="2600">
                          <a:noFill/>
                        </a:rPr>
                        <a:t>②法律上非自由人，被固着于土地；</a:t>
                      </a:r>
                    </a:p>
                    <a:p>
                      <a:pPr>
                        <a:buNone/>
                      </a:pPr>
                      <a:r>
                        <a:rPr lang="zh-CN" altLang="en-US" sz="2600">
                          <a:noFill/>
                        </a:rPr>
                        <a:t>③自备工具为领主服劳役；</a:t>
                      </a:r>
                    </a:p>
                    <a:p>
                      <a:pPr>
                        <a:buNone/>
                      </a:pPr>
                      <a:r>
                        <a:rPr lang="zh-CN" altLang="en-US" sz="2600">
                          <a:noFill/>
                        </a:rPr>
                        <a:t>④缴纳租税。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8" name="图片 17"/>
          <p:cNvPicPr>
            <a:picLocks noChangeAspect="1"/>
          </p:cNvPicPr>
          <p:nvPr/>
        </p:nvPicPr>
        <p:blipFill>
          <a:blip r:embed="rId7" cstate="print"/>
          <a:srcRect l="59928" t="5104" r="9359" b="4111"/>
          <a:stretch>
            <a:fillRect/>
          </a:stretch>
        </p:blipFill>
        <p:spPr>
          <a:xfrm>
            <a:off x="283210" y="787400"/>
            <a:ext cx="1525270" cy="4805045"/>
          </a:xfrm>
          <a:prstGeom prst="ellipse">
            <a:avLst/>
          </a:prstGeom>
          <a:effectLst/>
        </p:spPr>
      </p:pic>
      <p:sp>
        <p:nvSpPr>
          <p:cNvPr id="5" name="文本框 4"/>
          <p:cNvSpPr txBox="1"/>
          <p:nvPr/>
        </p:nvSpPr>
        <p:spPr>
          <a:xfrm>
            <a:off x="3470275" y="1834515"/>
            <a:ext cx="843280" cy="491490"/>
          </a:xfrm>
          <a:prstGeom prst="rect">
            <a:avLst/>
          </a:prstGeom>
          <a:noFill/>
        </p:spPr>
        <p:txBody>
          <a:bodyPr wrap="none" rtlCol="0">
            <a:spAutoFit/>
          </a:bodyPr>
          <a:lstStyle/>
          <a:p>
            <a:pPr algn="l"/>
            <a:r>
              <a:rPr lang="zh-CN" altLang="en-US" sz="2600" b="1" smtClean="0">
                <a:latin typeface="微软雅黑" panose="020B0503020204020204" charset="-122"/>
                <a:ea typeface="微软雅黑" panose="020B0503020204020204" charset="-122"/>
                <a:sym typeface="+mn-ea"/>
              </a:rPr>
              <a:t>领主</a:t>
            </a:r>
            <a:endParaRPr lang="zh-CN" altLang="en-US" sz="2600" b="1" smtClean="0">
              <a:latin typeface="微软雅黑" panose="020B0503020204020204" charset="-122"/>
              <a:ea typeface="微软雅黑" panose="020B0503020204020204" charset="-122"/>
            </a:endParaRPr>
          </a:p>
        </p:txBody>
      </p:sp>
      <p:sp>
        <p:nvSpPr>
          <p:cNvPr id="10" name="文本框 9"/>
          <p:cNvSpPr txBox="1"/>
          <p:nvPr/>
        </p:nvSpPr>
        <p:spPr>
          <a:xfrm>
            <a:off x="3470275" y="3119755"/>
            <a:ext cx="965835" cy="891540"/>
          </a:xfrm>
          <a:prstGeom prst="rect">
            <a:avLst/>
          </a:prstGeom>
          <a:noFill/>
        </p:spPr>
        <p:txBody>
          <a:bodyPr wrap="square" rtlCol="0">
            <a:spAutoFit/>
          </a:bodyPr>
          <a:lstStyle/>
          <a:p>
            <a:pPr algn="ctr"/>
            <a:r>
              <a:rPr lang="zh-CN" altLang="en-US" sz="2600" b="1" smtClean="0">
                <a:latin typeface="微软雅黑" panose="020B0503020204020204" charset="-122"/>
                <a:ea typeface="微软雅黑" panose="020B0503020204020204" charset="-122"/>
                <a:sym typeface="+mn-ea"/>
              </a:rPr>
              <a:t>自由农</a:t>
            </a:r>
            <a:endParaRPr lang="zh-CN" altLang="en-US" sz="2600" b="1" smtClean="0">
              <a:latin typeface="微软雅黑" panose="020B0503020204020204" charset="-122"/>
              <a:ea typeface="微软雅黑" panose="020B0503020204020204" charset="-122"/>
            </a:endParaRPr>
          </a:p>
        </p:txBody>
      </p:sp>
      <p:sp>
        <p:nvSpPr>
          <p:cNvPr id="12" name="文本框 11"/>
          <p:cNvSpPr txBox="1"/>
          <p:nvPr/>
        </p:nvSpPr>
        <p:spPr>
          <a:xfrm>
            <a:off x="3470275" y="4365625"/>
            <a:ext cx="965835" cy="491490"/>
          </a:xfrm>
          <a:prstGeom prst="rect">
            <a:avLst/>
          </a:prstGeom>
          <a:noFill/>
        </p:spPr>
        <p:txBody>
          <a:bodyPr wrap="square" rtlCol="0">
            <a:spAutoFit/>
          </a:bodyPr>
          <a:lstStyle/>
          <a:p>
            <a:pPr algn="ctr"/>
            <a:r>
              <a:rPr lang="zh-CN" altLang="en-US" sz="2600" b="1" smtClean="0">
                <a:latin typeface="微软雅黑" panose="020B0503020204020204" charset="-122"/>
                <a:ea typeface="微软雅黑" panose="020B0503020204020204" charset="-122"/>
                <a:sym typeface="+mn-ea"/>
              </a:rPr>
              <a:t>农奴</a:t>
            </a:r>
            <a:endParaRPr lang="zh-CN" altLang="en-US" sz="2600" b="1" smtClean="0">
              <a:latin typeface="微软雅黑" panose="020B0503020204020204" charset="-122"/>
              <a:ea typeface="微软雅黑" panose="020B0503020204020204" charset="-122"/>
            </a:endParaRPr>
          </a:p>
        </p:txBody>
      </p:sp>
      <p:sp>
        <p:nvSpPr>
          <p:cNvPr id="13" name="文本框 12"/>
          <p:cNvSpPr txBox="1"/>
          <p:nvPr/>
        </p:nvSpPr>
        <p:spPr>
          <a:xfrm>
            <a:off x="4313555" y="1696085"/>
            <a:ext cx="3862705" cy="1291590"/>
          </a:xfrm>
          <a:prstGeom prst="rect">
            <a:avLst/>
          </a:prstGeom>
          <a:noFill/>
        </p:spPr>
        <p:txBody>
          <a:bodyPr wrap="square" rtlCol="0">
            <a:spAutoFit/>
          </a:bodyPr>
          <a:lstStyle/>
          <a:p>
            <a:pPr algn="l"/>
            <a:r>
              <a:rPr lang="zh-CN" altLang="en-US" sz="2600" b="1" smtClean="0">
                <a:latin typeface="宋体" panose="02010600030101010101" pitchFamily="2" charset="-122"/>
                <a:ea typeface="宋体" panose="02010600030101010101" pitchFamily="2" charset="-122"/>
                <a:sym typeface="+mn-ea"/>
              </a:rPr>
              <a:t>①直接经营领主自营地；</a:t>
            </a:r>
          </a:p>
          <a:p>
            <a:pPr algn="l"/>
            <a:r>
              <a:rPr lang="zh-CN" altLang="en-US" sz="2600" b="1" smtClean="0">
                <a:latin typeface="宋体" panose="02010600030101010101" pitchFamily="2" charset="-122"/>
                <a:ea typeface="宋体" panose="02010600030101010101" pitchFamily="2" charset="-122"/>
                <a:sym typeface="+mn-ea"/>
              </a:rPr>
              <a:t>②主持</a:t>
            </a:r>
            <a:r>
              <a:rPr lang="zh-CN" altLang="en-US" sz="2600" b="1" smtClean="0">
                <a:solidFill>
                  <a:srgbClr val="FF0000"/>
                </a:solidFill>
                <a:latin typeface="宋体" panose="02010600030101010101" pitchFamily="2" charset="-122"/>
                <a:ea typeface="宋体" panose="02010600030101010101" pitchFamily="2" charset="-122"/>
                <a:sym typeface="+mn-ea"/>
              </a:rPr>
              <a:t>庄园法庭</a:t>
            </a:r>
            <a:r>
              <a:rPr lang="zh-CN" altLang="en-US" sz="2600" b="1" smtClean="0">
                <a:latin typeface="宋体" panose="02010600030101010101" pitchFamily="2" charset="-122"/>
                <a:ea typeface="宋体" panose="02010600030101010101" pitchFamily="2" charset="-122"/>
                <a:sym typeface="+mn-ea"/>
              </a:rPr>
              <a:t>，审理庄园案件，维护庄园秩序</a:t>
            </a:r>
            <a:endParaRPr lang="zh-CN" altLang="en-US" sz="2600" b="1" smtClean="0">
              <a:latin typeface="微软雅黑" panose="020B0503020204020204" charset="-122"/>
              <a:ea typeface="微软雅黑" panose="020B0503020204020204" charset="-122"/>
            </a:endParaRPr>
          </a:p>
        </p:txBody>
      </p:sp>
      <p:sp>
        <p:nvSpPr>
          <p:cNvPr id="14" name="文本框 13"/>
          <p:cNvSpPr txBox="1"/>
          <p:nvPr/>
        </p:nvSpPr>
        <p:spPr>
          <a:xfrm>
            <a:off x="8176260" y="2012315"/>
            <a:ext cx="3862705" cy="491490"/>
          </a:xfrm>
          <a:prstGeom prst="rect">
            <a:avLst/>
          </a:prstGeom>
          <a:noFill/>
        </p:spPr>
        <p:txBody>
          <a:bodyPr wrap="square" rtlCol="0">
            <a:spAutoFit/>
          </a:bodyPr>
          <a:lstStyle/>
          <a:p>
            <a:pPr algn="ctr">
              <a:buNone/>
            </a:pPr>
            <a:r>
              <a:rPr lang="zh-CN" altLang="en-US" sz="2600" b="1" smtClean="0">
                <a:latin typeface="宋体" panose="02010600030101010101" pitchFamily="2" charset="-122"/>
                <a:ea typeface="宋体" panose="02010600030101010101" pitchFamily="2" charset="-122"/>
                <a:sym typeface="+mn-ea"/>
              </a:rPr>
              <a:t>提供农民土地</a:t>
            </a:r>
            <a:endParaRPr lang="zh-CN" altLang="en-US" sz="2600" b="1" smtClean="0">
              <a:latin typeface="微软雅黑" panose="020B0503020204020204" charset="-122"/>
              <a:ea typeface="微软雅黑" panose="020B0503020204020204" charset="-122"/>
            </a:endParaRPr>
          </a:p>
        </p:txBody>
      </p:sp>
      <p:sp>
        <p:nvSpPr>
          <p:cNvPr id="15" name="文本框 14"/>
          <p:cNvSpPr txBox="1"/>
          <p:nvPr/>
        </p:nvSpPr>
        <p:spPr>
          <a:xfrm>
            <a:off x="4224655" y="3396615"/>
            <a:ext cx="3862705" cy="491490"/>
          </a:xfrm>
          <a:prstGeom prst="rect">
            <a:avLst/>
          </a:prstGeom>
          <a:noFill/>
        </p:spPr>
        <p:txBody>
          <a:bodyPr wrap="square" rtlCol="0">
            <a:spAutoFit/>
          </a:bodyPr>
          <a:lstStyle/>
          <a:p>
            <a:pPr algn="ctr"/>
            <a:r>
              <a:rPr lang="zh-CN" altLang="en-US" sz="2600" b="1" smtClean="0">
                <a:latin typeface="宋体" panose="02010600030101010101" pitchFamily="2" charset="-122"/>
                <a:ea typeface="宋体" panose="02010600030101010101" pitchFamily="2" charset="-122"/>
                <a:cs typeface="宋体" panose="02010600030101010101" pitchFamily="2" charset="-122"/>
                <a:sym typeface="+mn-ea"/>
              </a:rPr>
              <a:t>法律上自由</a:t>
            </a:r>
            <a:endParaRPr lang="zh-CN" altLang="en-US" sz="2600" b="1" smtClean="0">
              <a:latin typeface="微软雅黑" panose="020B0503020204020204" charset="-122"/>
              <a:ea typeface="微软雅黑" panose="020B0503020204020204" charset="-122"/>
            </a:endParaRPr>
          </a:p>
        </p:txBody>
      </p:sp>
      <p:sp>
        <p:nvSpPr>
          <p:cNvPr id="16" name="文本框 15"/>
          <p:cNvSpPr txBox="1"/>
          <p:nvPr/>
        </p:nvSpPr>
        <p:spPr>
          <a:xfrm>
            <a:off x="8160385" y="3396615"/>
            <a:ext cx="3862705" cy="491490"/>
          </a:xfrm>
          <a:prstGeom prst="rect">
            <a:avLst/>
          </a:prstGeom>
          <a:noFill/>
        </p:spPr>
        <p:txBody>
          <a:bodyPr wrap="square" rtlCol="0">
            <a:spAutoFit/>
          </a:bodyPr>
          <a:lstStyle/>
          <a:p>
            <a:pPr algn="ctr">
              <a:buNone/>
            </a:pPr>
            <a:r>
              <a:rPr lang="zh-CN" altLang="en-US" sz="2600" b="1">
                <a:sym typeface="+mn-ea"/>
              </a:rPr>
              <a:t>缴纳租税</a:t>
            </a:r>
            <a:r>
              <a:rPr lang="zh-CN" altLang="en-US" sz="2600" b="1" smtClean="0">
                <a:latin typeface="宋体" panose="02010600030101010101" pitchFamily="2" charset="-122"/>
                <a:ea typeface="宋体" panose="02010600030101010101" pitchFamily="2" charset="-122"/>
                <a:cs typeface="宋体" panose="02010600030101010101" pitchFamily="2" charset="-122"/>
                <a:sym typeface="+mn-ea"/>
              </a:rPr>
              <a:t>，服劳役</a:t>
            </a:r>
            <a:endParaRPr lang="zh-CN" altLang="en-US" sz="2600" b="1" smtClean="0">
              <a:latin typeface="微软雅黑" panose="020B0503020204020204" charset="-122"/>
              <a:ea typeface="微软雅黑" panose="020B0503020204020204" charset="-122"/>
            </a:endParaRPr>
          </a:p>
        </p:txBody>
      </p:sp>
      <p:sp>
        <p:nvSpPr>
          <p:cNvPr id="17" name="文本框 16"/>
          <p:cNvSpPr txBox="1"/>
          <p:nvPr/>
        </p:nvSpPr>
        <p:spPr>
          <a:xfrm>
            <a:off x="4164965" y="4622800"/>
            <a:ext cx="3862705" cy="891540"/>
          </a:xfrm>
          <a:prstGeom prst="rect">
            <a:avLst/>
          </a:prstGeom>
          <a:noFill/>
        </p:spPr>
        <p:txBody>
          <a:bodyPr wrap="square" rtlCol="0">
            <a:spAutoFit/>
          </a:bodyPr>
          <a:lstStyle/>
          <a:p>
            <a:pPr algn="ctr"/>
            <a:r>
              <a:rPr lang="zh-CN" altLang="en-US" sz="2600" b="1">
                <a:sym typeface="+mn-ea"/>
              </a:rPr>
              <a:t>一定的权利</a:t>
            </a:r>
            <a:endParaRPr lang="zh-CN" altLang="en-US" sz="2600" b="1"/>
          </a:p>
          <a:p>
            <a:pPr algn="ctr"/>
            <a:r>
              <a:rPr lang="zh-CN" altLang="en-US" sz="2600" b="1">
                <a:sym typeface="+mn-ea"/>
              </a:rPr>
              <a:t>（家庭、财产</a:t>
            </a:r>
            <a:r>
              <a:rPr lang="en-US" altLang="zh-CN" sz="2600" b="1">
                <a:sym typeface="+mn-ea"/>
              </a:rPr>
              <a:t>···</a:t>
            </a:r>
            <a:r>
              <a:rPr lang="zh-CN" altLang="en-US" sz="2600" b="1">
                <a:sym typeface="+mn-ea"/>
              </a:rPr>
              <a:t>）</a:t>
            </a:r>
            <a:endParaRPr lang="zh-CN" altLang="en-US" sz="2600" b="1" smtClean="0">
              <a:latin typeface="微软雅黑" panose="020B0503020204020204" charset="-122"/>
              <a:ea typeface="微软雅黑" panose="020B0503020204020204" charset="-122"/>
            </a:endParaRPr>
          </a:p>
        </p:txBody>
      </p:sp>
      <p:sp>
        <p:nvSpPr>
          <p:cNvPr id="19" name="文本框 18"/>
          <p:cNvSpPr txBox="1"/>
          <p:nvPr/>
        </p:nvSpPr>
        <p:spPr>
          <a:xfrm>
            <a:off x="8160385" y="4305935"/>
            <a:ext cx="3862705" cy="2491740"/>
          </a:xfrm>
          <a:prstGeom prst="rect">
            <a:avLst/>
          </a:prstGeom>
          <a:noFill/>
        </p:spPr>
        <p:txBody>
          <a:bodyPr wrap="square" rtlCol="0">
            <a:spAutoFit/>
          </a:bodyPr>
          <a:lstStyle/>
          <a:p>
            <a:pPr>
              <a:buNone/>
            </a:pPr>
            <a:r>
              <a:rPr lang="zh-CN" altLang="en-US" sz="2600" b="1">
                <a:solidFill>
                  <a:srgbClr val="FF0000"/>
                </a:solidFill>
                <a:sym typeface="+mn-ea"/>
              </a:rPr>
              <a:t>①耕种领主自营地，收入归领主；</a:t>
            </a:r>
            <a:endParaRPr lang="zh-CN" altLang="en-US" sz="2600" b="1">
              <a:solidFill>
                <a:srgbClr val="FF0000"/>
              </a:solidFill>
            </a:endParaRPr>
          </a:p>
          <a:p>
            <a:pPr>
              <a:buNone/>
            </a:pPr>
            <a:r>
              <a:rPr lang="zh-CN" altLang="en-US" sz="2600" b="1">
                <a:sym typeface="+mn-ea"/>
              </a:rPr>
              <a:t>②</a:t>
            </a:r>
            <a:r>
              <a:rPr lang="zh-CN" altLang="en-US" sz="2600" b="1">
                <a:solidFill>
                  <a:srgbClr val="FF0000"/>
                </a:solidFill>
                <a:sym typeface="+mn-ea"/>
              </a:rPr>
              <a:t>法律上非自由人</a:t>
            </a:r>
            <a:r>
              <a:rPr lang="zh-CN" altLang="en-US" sz="2600" b="1">
                <a:sym typeface="+mn-ea"/>
              </a:rPr>
              <a:t>，被固着于土地；</a:t>
            </a:r>
            <a:endParaRPr lang="zh-CN" altLang="en-US" sz="2600" b="1"/>
          </a:p>
          <a:p>
            <a:pPr>
              <a:buNone/>
            </a:pPr>
            <a:r>
              <a:rPr lang="zh-CN" altLang="en-US" sz="2600" b="1">
                <a:sym typeface="+mn-ea"/>
              </a:rPr>
              <a:t>③</a:t>
            </a:r>
            <a:r>
              <a:rPr lang="zh-CN" altLang="en-US" sz="2600" b="1">
                <a:solidFill>
                  <a:srgbClr val="FF0000"/>
                </a:solidFill>
                <a:sym typeface="+mn-ea"/>
              </a:rPr>
              <a:t>自备工具</a:t>
            </a:r>
            <a:r>
              <a:rPr lang="zh-CN" altLang="en-US" sz="2600" b="1">
                <a:sym typeface="+mn-ea"/>
              </a:rPr>
              <a:t>为领主服劳役；</a:t>
            </a:r>
            <a:endParaRPr lang="zh-CN" altLang="en-US" sz="2600" b="1"/>
          </a:p>
          <a:p>
            <a:pPr>
              <a:buNone/>
            </a:pPr>
            <a:r>
              <a:rPr lang="zh-CN" altLang="en-US" sz="2600" b="1">
                <a:sym typeface="+mn-ea"/>
              </a:rPr>
              <a:t>④缴纳租税。</a:t>
            </a:r>
            <a:endParaRPr lang="zh-CN" altLang="en-US" sz="2600" b="1" smtClean="0">
              <a:latin typeface="微软雅黑" panose="020B0503020204020204" charset="-122"/>
              <a:ea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linds(horizont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linds(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linds(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p:bldP spid="10" grpId="0"/>
      <p:bldP spid="12" grpId="0"/>
      <p:bldP spid="13" grpId="0"/>
      <p:bldP spid="14" grpId="0"/>
      <p:bldP spid="15" grpId="0"/>
      <p:bldP spid="16"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5"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6" name="文本框 5"/>
          <p:cNvSpPr txBox="1"/>
          <p:nvPr/>
        </p:nvSpPr>
        <p:spPr>
          <a:xfrm>
            <a:off x="173355" y="6014720"/>
            <a:ext cx="2327910" cy="521970"/>
          </a:xfrm>
          <a:prstGeom prst="rect">
            <a:avLst/>
          </a:prstGeom>
          <a:noFill/>
        </p:spPr>
        <p:txBody>
          <a:bodyPr wrap="none" rtlCol="0">
            <a:spAutoFit/>
          </a:bodyPr>
          <a:lstStyle/>
          <a:p>
            <a:pPr algn="l"/>
            <a:r>
              <a:rPr lang="zh-CN" altLang="en-US" sz="2800" b="1" dirty="0">
                <a:solidFill>
                  <a:schemeClr val="tx1"/>
                </a:solidFill>
                <a:latin typeface="黑体" panose="02010609060101010101" charset="-122"/>
                <a:ea typeface="黑体" panose="02010609060101010101" charset="-122"/>
                <a:cs typeface="黑体" panose="02010609060101010101" charset="-122"/>
                <a:sym typeface="+mn-ea"/>
              </a:rPr>
              <a:t>庄园的特点：</a:t>
            </a:r>
          </a:p>
        </p:txBody>
      </p:sp>
      <p:sp>
        <p:nvSpPr>
          <p:cNvPr id="11" name="文本框 10"/>
          <p:cNvSpPr txBox="1"/>
          <p:nvPr/>
        </p:nvSpPr>
        <p:spPr>
          <a:xfrm>
            <a:off x="5394960" y="38735"/>
            <a:ext cx="5466080"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（二）经济：庄园与农奴制度</a:t>
            </a:r>
          </a:p>
        </p:txBody>
      </p:sp>
      <p:pic>
        <p:nvPicPr>
          <p:cNvPr id="5" name="图片 4"/>
          <p:cNvPicPr>
            <a:picLocks noChangeAspect="1"/>
          </p:cNvPicPr>
          <p:nvPr/>
        </p:nvPicPr>
        <p:blipFill>
          <a:blip r:embed="rId6" cstate="print"/>
          <a:stretch>
            <a:fillRect/>
          </a:stretch>
        </p:blipFill>
        <p:spPr>
          <a:xfrm>
            <a:off x="1792605" y="772795"/>
            <a:ext cx="8607425" cy="5153025"/>
          </a:xfrm>
          <a:prstGeom prst="rect">
            <a:avLst/>
          </a:prstGeom>
          <a:effectLst>
            <a:outerShdw blurRad="50800" dist="63500" dir="5400000" algn="t" rotWithShape="0">
              <a:prstClr val="black">
                <a:alpha val="40000"/>
              </a:prstClr>
            </a:outerShdw>
          </a:effectLst>
        </p:spPr>
      </p:pic>
      <p:sp>
        <p:nvSpPr>
          <p:cNvPr id="10" name="文本框 9"/>
          <p:cNvSpPr txBox="1"/>
          <p:nvPr/>
        </p:nvSpPr>
        <p:spPr>
          <a:xfrm>
            <a:off x="2412365" y="6014720"/>
            <a:ext cx="2327910" cy="521970"/>
          </a:xfrm>
          <a:prstGeom prst="rect">
            <a:avLst/>
          </a:prstGeom>
          <a:noFill/>
        </p:spPr>
        <p:txBody>
          <a:bodyPr wrap="none" rtlCol="0">
            <a:spAutoFit/>
          </a:bodyPr>
          <a:lstStyle/>
          <a:p>
            <a:pPr algn="l"/>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①自给自足；</a:t>
            </a:r>
          </a:p>
        </p:txBody>
      </p:sp>
      <p:sp>
        <p:nvSpPr>
          <p:cNvPr id="12" name="文本框 11"/>
          <p:cNvSpPr txBox="1"/>
          <p:nvPr/>
        </p:nvSpPr>
        <p:spPr>
          <a:xfrm>
            <a:off x="4740275" y="6014720"/>
            <a:ext cx="7332980" cy="521970"/>
          </a:xfrm>
          <a:prstGeom prst="rect">
            <a:avLst/>
          </a:prstGeom>
          <a:noFill/>
        </p:spPr>
        <p:txBody>
          <a:bodyPr wrap="none" rtlCol="0">
            <a:spAutoFit/>
          </a:bodyPr>
          <a:lstStyle/>
          <a:p>
            <a:pPr algn="l"/>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②掌管着从生产到精神的人类生活方方面面。</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7"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5"/>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31" name="文本框 30"/>
          <p:cNvSpPr txBox="1"/>
          <p:nvPr/>
        </p:nvSpPr>
        <p:spPr>
          <a:xfrm>
            <a:off x="2287270" y="907415"/>
            <a:ext cx="9547225" cy="1038860"/>
          </a:xfrm>
          <a:prstGeom prst="rect">
            <a:avLst/>
          </a:prstGeom>
          <a:solidFill>
            <a:srgbClr val="FFFF99"/>
          </a:solidFill>
          <a:ln w="12700" cmpd="sng">
            <a:noFill/>
            <a:prstDash val="solid"/>
          </a:ln>
          <a:effectLst>
            <a:outerShdw blurRad="50800" dist="76200" dir="2700000" algn="tl" rotWithShape="0">
              <a:prstClr val="black">
                <a:alpha val="40000"/>
              </a:prstClr>
            </a:outerShdw>
          </a:effectLst>
        </p:spPr>
        <p:txBody>
          <a:bodyPr wrap="square" rtlCol="0">
            <a:spAutoFit/>
          </a:bodyPr>
          <a:lstStyle/>
          <a:p>
            <a:pPr fontAlgn="auto">
              <a:lnSpc>
                <a:spcPct val="110000"/>
              </a:lnSpc>
            </a:pPr>
            <a:r>
              <a:rPr lang="en-US" sz="2800" b="1" kern="0" dirty="0" smtClean="0">
                <a:latin typeface="楷体" panose="02010609060101010101" charset="-122"/>
                <a:ea typeface="楷体" panose="02010609060101010101" charset="-122"/>
                <a:sym typeface="+mn-ea"/>
              </a:rPr>
              <a:t>  “</a:t>
            </a:r>
            <a:r>
              <a:rPr lang="en-US" sz="2800" b="1" kern="0" dirty="0" smtClean="0">
                <a:solidFill>
                  <a:srgbClr val="C00000"/>
                </a:solidFill>
                <a:latin typeface="楷体" panose="02010609060101010101" charset="-122"/>
                <a:ea typeface="楷体" panose="02010609060101010101" charset="-122"/>
                <a:sym typeface="+mn-ea"/>
              </a:rPr>
              <a:t>教皇是太阳,皇帝是月亮</a:t>
            </a:r>
            <a:r>
              <a:rPr lang="en-US" sz="2800" b="1" kern="0" dirty="0" smtClean="0">
                <a:latin typeface="楷体" panose="02010609060101010101" charset="-122"/>
                <a:ea typeface="楷体" panose="02010609060101010101" charset="-122"/>
                <a:sym typeface="+mn-ea"/>
              </a:rPr>
              <a:t>,像月亮要从太阳那里得到光辉一样,皇帝要从教皇那里得到政权</a:t>
            </a:r>
            <a:r>
              <a:rPr lang="zh-CN" altLang="en-US" sz="2800" b="1" kern="0" dirty="0" smtClean="0">
                <a:latin typeface="楷体" panose="02010609060101010101" charset="-122"/>
                <a:ea typeface="楷体" panose="02010609060101010101" charset="-122"/>
                <a:sym typeface="+mn-ea"/>
              </a:rPr>
              <a:t>。</a:t>
            </a:r>
            <a:r>
              <a:rPr lang="en-US" altLang="zh-CN" sz="2800" b="1" kern="0" dirty="0" smtClean="0">
                <a:latin typeface="楷体" panose="02010609060101010101" charset="-122"/>
                <a:ea typeface="楷体" panose="02010609060101010101" charset="-122"/>
                <a:sym typeface="+mn-ea"/>
              </a:rPr>
              <a:t>”</a:t>
            </a:r>
            <a:r>
              <a:rPr sz="2800" b="1" kern="0" dirty="0" smtClean="0">
                <a:latin typeface="楷体" panose="02010609060101010101" charset="-122"/>
                <a:ea typeface="楷体" panose="02010609060101010101" charset="-122"/>
                <a:sym typeface="+mn-ea"/>
              </a:rPr>
              <a:t>   </a:t>
            </a:r>
            <a:r>
              <a:rPr lang="en-US" sz="24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教皇英诺森三世</a:t>
            </a:r>
          </a:p>
        </p:txBody>
      </p:sp>
      <p:sp>
        <p:nvSpPr>
          <p:cNvPr id="11" name="文本框 10"/>
          <p:cNvSpPr txBox="1"/>
          <p:nvPr/>
        </p:nvSpPr>
        <p:spPr>
          <a:xfrm>
            <a:off x="5394960" y="38735"/>
            <a:ext cx="4653280"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（三）思想：基督教统治</a:t>
            </a:r>
          </a:p>
        </p:txBody>
      </p:sp>
      <p:sp>
        <p:nvSpPr>
          <p:cNvPr id="12" name="文本框 11"/>
          <p:cNvSpPr txBox="1"/>
          <p:nvPr/>
        </p:nvSpPr>
        <p:spPr>
          <a:xfrm>
            <a:off x="2208530" y="2089150"/>
            <a:ext cx="1407795" cy="583565"/>
          </a:xfrm>
          <a:prstGeom prst="rect">
            <a:avLst/>
          </a:prstGeom>
          <a:noFill/>
        </p:spPr>
        <p:txBody>
          <a:bodyPr wrap="none" rtlCol="0">
            <a:spAutoFit/>
          </a:bodyPr>
          <a:lstStyle/>
          <a:p>
            <a:pPr algn="l"/>
            <a:r>
              <a:rPr lang="zh-CN" altLang="en-US" sz="3200" b="1" dirty="0">
                <a:solidFill>
                  <a:schemeClr val="tx1"/>
                </a:solidFill>
                <a:latin typeface="黑体" panose="02010609060101010101" charset="-122"/>
                <a:ea typeface="黑体" panose="02010609060101010101" charset="-122"/>
                <a:cs typeface="黑体" panose="02010609060101010101" charset="-122"/>
                <a:sym typeface="+mn-ea"/>
              </a:rPr>
              <a:t>表现：</a:t>
            </a:r>
          </a:p>
        </p:txBody>
      </p:sp>
      <p:sp>
        <p:nvSpPr>
          <p:cNvPr id="14" name="文本框 13"/>
          <p:cNvSpPr txBox="1"/>
          <p:nvPr/>
        </p:nvSpPr>
        <p:spPr>
          <a:xfrm>
            <a:off x="3348355" y="2089150"/>
            <a:ext cx="8329930" cy="460375"/>
          </a:xfrm>
          <a:prstGeom prst="rect">
            <a:avLst/>
          </a:prstGeom>
          <a:noFill/>
        </p:spPr>
        <p:txBody>
          <a:bodyPr wrap="square" rtlCol="0">
            <a:spAutoFit/>
          </a:bodyPr>
          <a:lstStyle/>
          <a:p>
            <a:pPr algn="l"/>
            <a:r>
              <a:rPr lang="zh-CN" altLang="en-US" sz="2400" b="1" dirty="0">
                <a:solidFill>
                  <a:schemeClr val="tx1"/>
                </a:solidFill>
                <a:latin typeface="黑体" panose="02010609060101010101" charset="-122"/>
                <a:ea typeface="黑体" panose="02010609060101010101" charset="-122"/>
                <a:cs typeface="黑体" panose="02010609060101010101" charset="-122"/>
                <a:sym typeface="+mn-ea"/>
              </a:rPr>
              <a:t>①经济：</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拥有大量</a:t>
            </a:r>
            <a:r>
              <a:rPr lang="zh-CN" altLang="en-US" sz="24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庄园和土地</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,向信徒征收</a:t>
            </a:r>
            <a:r>
              <a:rPr lang="zh-CN" altLang="en-US" sz="2400" b="1" dirty="0">
                <a:solidFill>
                  <a:srgbClr val="C00000"/>
                </a:solidFill>
                <a:latin typeface="宋体" panose="02010600030101010101" pitchFamily="2" charset="-122"/>
                <a:ea typeface="宋体" panose="02010600030101010101" pitchFamily="2" charset="-122"/>
                <a:cs typeface="黑体" panose="02010609060101010101" charset="-122"/>
                <a:sym typeface="+mn-ea"/>
              </a:rPr>
              <a:t>什一税</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a:t>
            </a:r>
          </a:p>
        </p:txBody>
      </p:sp>
      <p:sp>
        <p:nvSpPr>
          <p:cNvPr id="16" name="文本框 15"/>
          <p:cNvSpPr txBox="1"/>
          <p:nvPr/>
        </p:nvSpPr>
        <p:spPr>
          <a:xfrm>
            <a:off x="3348355" y="2549525"/>
            <a:ext cx="8672195" cy="829945"/>
          </a:xfrm>
          <a:prstGeom prst="rect">
            <a:avLst/>
          </a:prstGeom>
          <a:noFill/>
        </p:spPr>
        <p:txBody>
          <a:bodyPr wrap="square" rtlCol="0">
            <a:spAutoFit/>
          </a:bodyPr>
          <a:lstStyle/>
          <a:p>
            <a:pPr algn="l"/>
            <a:r>
              <a:rPr lang="zh-CN" altLang="en-US" sz="2400" b="1" dirty="0">
                <a:solidFill>
                  <a:schemeClr val="tx1"/>
                </a:solidFill>
                <a:latin typeface="黑体" panose="02010609060101010101" charset="-122"/>
                <a:ea typeface="黑体" panose="02010609060101010101" charset="-122"/>
                <a:cs typeface="黑体" panose="02010609060101010101" charset="-122"/>
                <a:sym typeface="+mn-ea"/>
              </a:rPr>
              <a:t>②政治：</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最大的有组织的力量,形成了从教皇到各级神职人员的</a:t>
            </a:r>
            <a:r>
              <a:rPr lang="zh-CN" altLang="en-US" sz="2400" b="1" dirty="0">
                <a:solidFill>
                  <a:srgbClr val="C00000"/>
                </a:solidFill>
                <a:latin typeface="宋体" panose="02010600030101010101" pitchFamily="2" charset="-122"/>
                <a:ea typeface="宋体" panose="02010600030101010101" pitchFamily="2" charset="-122"/>
                <a:cs typeface="黑体" panose="02010609060101010101" charset="-122"/>
                <a:sym typeface="+mn-ea"/>
              </a:rPr>
              <a:t>等级制度</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a:t>
            </a:r>
          </a:p>
        </p:txBody>
      </p:sp>
      <p:sp>
        <p:nvSpPr>
          <p:cNvPr id="17" name="文本框 16"/>
          <p:cNvSpPr txBox="1"/>
          <p:nvPr/>
        </p:nvSpPr>
        <p:spPr>
          <a:xfrm>
            <a:off x="3348355" y="3379470"/>
            <a:ext cx="8672195" cy="460375"/>
          </a:xfrm>
          <a:prstGeom prst="rect">
            <a:avLst/>
          </a:prstGeom>
          <a:noFill/>
        </p:spPr>
        <p:txBody>
          <a:bodyPr wrap="square" rtlCol="0">
            <a:spAutoFit/>
          </a:bodyPr>
          <a:lstStyle/>
          <a:p>
            <a:pPr algn="l"/>
            <a:r>
              <a:rPr lang="zh-CN" altLang="en-US" sz="2400" b="1" dirty="0">
                <a:solidFill>
                  <a:schemeClr val="tx1"/>
                </a:solidFill>
                <a:latin typeface="黑体" panose="02010609060101010101" charset="-122"/>
                <a:ea typeface="黑体" panose="02010609060101010101" charset="-122"/>
                <a:cs typeface="黑体" panose="02010609060101010101" charset="-122"/>
                <a:sym typeface="+mn-ea"/>
              </a:rPr>
              <a:t>③思想：</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控制着人们的精神生活,</a:t>
            </a:r>
            <a:r>
              <a:rPr lang="zh-CN" altLang="en-US" sz="24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宗教戒律</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严重束缚人性的发展。</a:t>
            </a:r>
          </a:p>
        </p:txBody>
      </p:sp>
      <p:grpSp>
        <p:nvGrpSpPr>
          <p:cNvPr id="19" name="组合 18"/>
          <p:cNvGrpSpPr/>
          <p:nvPr/>
        </p:nvGrpSpPr>
        <p:grpSpPr>
          <a:xfrm>
            <a:off x="9383395" y="3889375"/>
            <a:ext cx="2548890" cy="2750820"/>
            <a:chOff x="5153" y="997"/>
            <a:chExt cx="4014" cy="4332"/>
          </a:xfrm>
          <a:effectLst>
            <a:outerShdw blurRad="50800" dist="76200" dir="5400000" algn="t" rotWithShape="0">
              <a:prstClr val="black">
                <a:alpha val="40000"/>
              </a:prstClr>
            </a:outerShdw>
          </a:effectLst>
        </p:grpSpPr>
        <p:pic>
          <p:nvPicPr>
            <p:cNvPr id="20" name="图片 19"/>
            <p:cNvPicPr/>
            <p:nvPr>
              <p:custDataLst>
                <p:tags r:id="rId4"/>
              </p:custDataLst>
            </p:nvPr>
          </p:nvPicPr>
          <p:blipFill>
            <a:blip r:embed="rId8" cstate="print"/>
            <a:srcRect l="5334" r="5334"/>
            <a:stretch>
              <a:fillRect/>
            </a:stretch>
          </p:blipFill>
          <p:spPr>
            <a:xfrm>
              <a:off x="5153" y="997"/>
              <a:ext cx="4015" cy="4332"/>
            </a:xfrm>
            <a:prstGeom prst="rect">
              <a:avLst/>
            </a:prstGeom>
          </p:spPr>
        </p:pic>
        <p:sp>
          <p:nvSpPr>
            <p:cNvPr id="22" name="文本框 21"/>
            <p:cNvSpPr txBox="1"/>
            <p:nvPr/>
          </p:nvSpPr>
          <p:spPr>
            <a:xfrm>
              <a:off x="6260" y="4749"/>
              <a:ext cx="2508" cy="580"/>
            </a:xfrm>
            <a:prstGeom prst="rect">
              <a:avLst/>
            </a:prstGeom>
            <a:noFill/>
          </p:spPr>
          <p:txBody>
            <a:bodyPr wrap="square" rtlCol="0">
              <a:spAutoFit/>
            </a:bodyPr>
            <a:lstStyle/>
            <a:p>
              <a:r>
                <a:rPr lang="zh-CN" altLang="en-US">
                  <a:solidFill>
                    <a:schemeClr val="bg1"/>
                  </a:solidFill>
                </a:rPr>
                <a:t>婴儿接受洗礼</a:t>
              </a:r>
            </a:p>
          </p:txBody>
        </p:sp>
      </p:grpSp>
      <p:grpSp>
        <p:nvGrpSpPr>
          <p:cNvPr id="23" name="组合 22"/>
          <p:cNvGrpSpPr/>
          <p:nvPr/>
        </p:nvGrpSpPr>
        <p:grpSpPr>
          <a:xfrm>
            <a:off x="3616325" y="3889375"/>
            <a:ext cx="5212080" cy="2750820"/>
            <a:chOff x="958" y="5510"/>
            <a:chExt cx="8208" cy="4332"/>
          </a:xfrm>
          <a:effectLst>
            <a:outerShdw blurRad="50800" dist="76200" dir="5400000" algn="t" rotWithShape="0">
              <a:prstClr val="black">
                <a:alpha val="40000"/>
              </a:prstClr>
            </a:outerShdw>
          </a:effectLst>
        </p:grpSpPr>
        <p:pic>
          <p:nvPicPr>
            <p:cNvPr id="24" name="图片 23"/>
            <p:cNvPicPr>
              <a:picLocks noChangeAspect="1"/>
            </p:cNvPicPr>
            <p:nvPr>
              <p:custDataLst>
                <p:tags r:id="rId3"/>
              </p:custDataLst>
            </p:nvPr>
          </p:nvPicPr>
          <p:blipFill>
            <a:blip r:embed="rId9" cstate="print"/>
            <a:srcRect t="9520" b="9520"/>
            <a:stretch>
              <a:fillRect/>
            </a:stretch>
          </p:blipFill>
          <p:spPr>
            <a:xfrm>
              <a:off x="958" y="5510"/>
              <a:ext cx="8209" cy="4332"/>
            </a:xfrm>
            <a:prstGeom prst="rect">
              <a:avLst/>
            </a:prstGeom>
          </p:spPr>
        </p:pic>
        <p:sp>
          <p:nvSpPr>
            <p:cNvPr id="26" name="文本框 25"/>
            <p:cNvSpPr txBox="1"/>
            <p:nvPr/>
          </p:nvSpPr>
          <p:spPr>
            <a:xfrm>
              <a:off x="5860" y="9153"/>
              <a:ext cx="3307" cy="580"/>
            </a:xfrm>
            <a:prstGeom prst="rect">
              <a:avLst/>
            </a:prstGeom>
            <a:noFill/>
          </p:spPr>
          <p:txBody>
            <a:bodyPr wrap="square" rtlCol="0">
              <a:spAutoFit/>
            </a:bodyPr>
            <a:lstStyle/>
            <a:p>
              <a:r>
                <a:rPr lang="zh-CN" altLang="en-US">
                  <a:solidFill>
                    <a:schemeClr val="bg1"/>
                  </a:solidFill>
                </a:rPr>
                <a:t>什一税收缴图</a:t>
              </a:r>
            </a:p>
          </p:txBody>
        </p:sp>
      </p:grpSp>
      <p:pic>
        <p:nvPicPr>
          <p:cNvPr id="30" name="图片 29"/>
          <p:cNvPicPr>
            <a:picLocks noChangeAspect="1"/>
          </p:cNvPicPr>
          <p:nvPr/>
        </p:nvPicPr>
        <p:blipFill>
          <a:blip r:embed="rId10" cstate="print"/>
          <a:srcRect l="13540" t="5296" r="56553" b="3919"/>
          <a:stretch>
            <a:fillRect/>
          </a:stretch>
        </p:blipFill>
        <p:spPr>
          <a:xfrm>
            <a:off x="457200" y="1026160"/>
            <a:ext cx="1485265" cy="4805045"/>
          </a:xfrm>
          <a:prstGeom prst="ellipse">
            <a:avLst/>
          </a:prstGeom>
          <a:effectLst/>
        </p:spPr>
      </p:pic>
      <p:sp>
        <p:nvSpPr>
          <p:cNvPr id="32" name="文本框 31"/>
          <p:cNvSpPr txBox="1"/>
          <p:nvPr/>
        </p:nvSpPr>
        <p:spPr>
          <a:xfrm>
            <a:off x="457200" y="5831205"/>
            <a:ext cx="1249680" cy="521970"/>
          </a:xfrm>
          <a:prstGeom prst="rect">
            <a:avLst/>
          </a:prstGeom>
          <a:noFill/>
        </p:spPr>
        <p:txBody>
          <a:bodyPr wrap="none" rtlCol="0">
            <a:spAutoFit/>
          </a:bodyPr>
          <a:lstStyle/>
          <a:p>
            <a:pPr algn="l"/>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mn-ea"/>
              </a:rPr>
              <a:t>Ⅰ僧侣</a:t>
            </a:r>
          </a:p>
        </p:txBody>
      </p:sp>
      <p:grpSp>
        <p:nvGrpSpPr>
          <p:cNvPr id="27" name="组合 26"/>
          <p:cNvGrpSpPr/>
          <p:nvPr/>
        </p:nvGrpSpPr>
        <p:grpSpPr>
          <a:xfrm>
            <a:off x="944880" y="3889375"/>
            <a:ext cx="2319020" cy="2750820"/>
            <a:chOff x="1139" y="997"/>
            <a:chExt cx="3652" cy="4332"/>
          </a:xfrm>
          <a:effectLst>
            <a:outerShdw blurRad="50800" dist="76200" dir="5400000" algn="t" rotWithShape="0">
              <a:prstClr val="black">
                <a:alpha val="40000"/>
              </a:prstClr>
            </a:outerShdw>
          </a:effectLst>
        </p:grpSpPr>
        <p:pic>
          <p:nvPicPr>
            <p:cNvPr id="28" name="图片 27"/>
            <p:cNvPicPr/>
            <p:nvPr>
              <p:custDataLst>
                <p:tags r:id="rId2"/>
              </p:custDataLst>
            </p:nvPr>
          </p:nvPicPr>
          <p:blipFill>
            <a:blip r:embed="rId11" cstate="print"/>
            <a:srcRect l="46250" b="-911"/>
            <a:stretch>
              <a:fillRect/>
            </a:stretch>
          </p:blipFill>
          <p:spPr>
            <a:xfrm>
              <a:off x="1139" y="997"/>
              <a:ext cx="3652" cy="4332"/>
            </a:xfrm>
            <a:prstGeom prst="rect">
              <a:avLst/>
            </a:prstGeom>
          </p:spPr>
        </p:pic>
        <p:sp>
          <p:nvSpPr>
            <p:cNvPr id="29" name="文本框 28"/>
            <p:cNvSpPr txBox="1"/>
            <p:nvPr/>
          </p:nvSpPr>
          <p:spPr>
            <a:xfrm>
              <a:off x="3875" y="1214"/>
              <a:ext cx="724" cy="1886"/>
            </a:xfrm>
            <a:prstGeom prst="rect">
              <a:avLst/>
            </a:prstGeom>
            <a:noFill/>
          </p:spPr>
          <p:txBody>
            <a:bodyPr vert="eaVert" wrap="square" rtlCol="0">
              <a:spAutoFit/>
            </a:bodyPr>
            <a:lstStyle/>
            <a:p>
              <a:r>
                <a:rPr lang="zh-CN" altLang="en-US"/>
                <a:t>教阶制度</a:t>
              </a:r>
            </a:p>
          </p:txBody>
        </p:sp>
      </p:gr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xit" presetSubtype="10" fill="hold" grpId="0" nodeType="withEffect">
                                  <p:stCondLst>
                                    <p:cond delay="0"/>
                                  </p:stCondLst>
                                  <p:childTnLst>
                                    <p:animEffect transition="out" filter="blinds(horizontal)">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par>
                                <p:cTn id="23" presetID="3"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par>
                                <p:cTn id="26" presetID="3" presetClass="exit" presetSubtype="10" fill="hold" nodeType="withEffect">
                                  <p:stCondLst>
                                    <p:cond delay="0"/>
                                  </p:stCondLst>
                                  <p:childTnLst>
                                    <p:animEffect transition="out" filter="blinds(horizontal)">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12" grpId="0"/>
      <p:bldP spid="14" grpId="0"/>
      <p:bldP spid="16" grpId="0"/>
      <p:bldP spid="17"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4"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1" name="文本框 10"/>
          <p:cNvSpPr txBox="1"/>
          <p:nvPr/>
        </p:nvSpPr>
        <p:spPr>
          <a:xfrm>
            <a:off x="5394960" y="38735"/>
            <a:ext cx="4748530"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（四）曙光（</a:t>
            </a:r>
            <a:r>
              <a:rPr lang="en-US" altLang="zh-CN" sz="3200" b="1" dirty="0">
                <a:latin typeface="微软雅黑" panose="020B0503020204020204" charset="-122"/>
                <a:ea typeface="微软雅黑" panose="020B0503020204020204" charset="-122"/>
                <a:cs typeface="微软雅黑" panose="020B0503020204020204" charset="-122"/>
                <a:sym typeface="+mn-ea"/>
              </a:rPr>
              <a:t>11</a:t>
            </a:r>
            <a:r>
              <a:rPr lang="zh-CN" altLang="en-US" sz="3200" b="1" dirty="0">
                <a:latin typeface="微软雅黑" panose="020B0503020204020204" charset="-122"/>
                <a:ea typeface="微软雅黑" panose="020B0503020204020204" charset="-122"/>
                <a:cs typeface="微软雅黑" panose="020B0503020204020204" charset="-122"/>
                <a:sym typeface="+mn-ea"/>
              </a:rPr>
              <a:t>世纪后）</a:t>
            </a:r>
          </a:p>
        </p:txBody>
      </p:sp>
      <p:sp>
        <p:nvSpPr>
          <p:cNvPr id="5" name="文本框 4"/>
          <p:cNvSpPr txBox="1"/>
          <p:nvPr/>
        </p:nvSpPr>
        <p:spPr>
          <a:xfrm>
            <a:off x="234950" y="1449705"/>
            <a:ext cx="5750560" cy="5292725"/>
          </a:xfrm>
          <a:prstGeom prst="rect">
            <a:avLst/>
          </a:prstGeom>
          <a:noFill/>
        </p:spPr>
        <p:txBody>
          <a:bodyPr wrap="square" rtlCol="0">
            <a:spAutoFit/>
          </a:bodyPr>
          <a:lstStyle/>
          <a:p>
            <a:r>
              <a:rPr lang="en-US" altLang="zh-CN" sz="2600" b="1">
                <a:latin typeface="宋体" panose="02010600030101010101" pitchFamily="2" charset="-122"/>
                <a:ea typeface="宋体" panose="02010600030101010101" pitchFamily="2" charset="-122"/>
                <a:cs typeface="宋体" panose="02010600030101010101" pitchFamily="2" charset="-122"/>
              </a:rPr>
              <a:t>    </a:t>
            </a:r>
            <a:r>
              <a:rPr lang="zh-CN" altLang="en-US" sz="2600" b="1">
                <a:latin typeface="宋体" panose="02010600030101010101" pitchFamily="2" charset="-122"/>
                <a:ea typeface="宋体" panose="02010600030101010101" pitchFamily="2" charset="-122"/>
                <a:cs typeface="宋体" panose="02010600030101010101" pitchFamily="2" charset="-122"/>
              </a:rPr>
              <a:t>1077年，</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教皇格列高利和德皇亨利四世争权夺利</a:t>
            </a:r>
            <a:r>
              <a:rPr lang="zh-CN" altLang="en-US" sz="2600" b="1">
                <a:latin typeface="宋体" panose="02010600030101010101" pitchFamily="2" charset="-122"/>
                <a:ea typeface="宋体" panose="02010600030101010101" pitchFamily="2" charset="-122"/>
                <a:cs typeface="宋体" panose="02010600030101010101" pitchFamily="2" charset="-122"/>
              </a:rPr>
              <a:t>，教皇在德国和其他国家掀起反亨利浪潮。同时，德国一些贵族宣称，如亨利不得教皇宽恕，将不承认他君主地位。</a:t>
            </a:r>
          </a:p>
          <a:p>
            <a:r>
              <a:rPr lang="zh-CN" altLang="en-US" sz="2600" b="1">
                <a:latin typeface="宋体" panose="02010600030101010101" pitchFamily="2" charset="-122"/>
                <a:ea typeface="宋体" panose="02010600030101010101" pitchFamily="2" charset="-122"/>
                <a:cs typeface="宋体" panose="02010600030101010101" pitchFamily="2" charset="-122"/>
              </a:rPr>
              <a:t>德皇被迫妥协，去向教</a:t>
            </a:r>
          </a:p>
          <a:p>
            <a:r>
              <a:rPr lang="zh-CN" altLang="en-US" sz="2600" b="1">
                <a:latin typeface="宋体" panose="02010600030101010101" pitchFamily="2" charset="-122"/>
                <a:ea typeface="宋体" panose="02010600030101010101" pitchFamily="2" charset="-122"/>
                <a:cs typeface="宋体" panose="02010600030101010101" pitchFamily="2" charset="-122"/>
              </a:rPr>
              <a:t>皇请罪。教皇故意不予</a:t>
            </a:r>
          </a:p>
          <a:p>
            <a:r>
              <a:rPr lang="zh-CN" altLang="en-US" sz="2600" b="1">
                <a:latin typeface="宋体" panose="02010600030101010101" pitchFamily="2" charset="-122"/>
                <a:ea typeface="宋体" panose="02010600030101010101" pitchFamily="2" charset="-122"/>
                <a:cs typeface="宋体" panose="02010600030101010101" pitchFamily="2" charset="-122"/>
              </a:rPr>
              <a:t>理睬，去了远离罗马的</a:t>
            </a:r>
          </a:p>
          <a:p>
            <a:r>
              <a:rPr lang="zh-CN" altLang="en-US" sz="2600" b="1">
                <a:latin typeface="宋体" panose="02010600030101010101" pitchFamily="2" charset="-122"/>
                <a:ea typeface="宋体" panose="02010600030101010101" pitchFamily="2" charset="-122"/>
                <a:cs typeface="宋体" panose="02010600030101010101" pitchFamily="2" charset="-122"/>
              </a:rPr>
              <a:t>卡诺莎行宫。</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德皇</a:t>
            </a:r>
            <a:r>
              <a:rPr lang="zh-CN" altLang="en-US" sz="2600" b="1">
                <a:latin typeface="宋体" panose="02010600030101010101" pitchFamily="2" charset="-122"/>
                <a:ea typeface="宋体" panose="02010600030101010101" pitchFamily="2" charset="-122"/>
                <a:cs typeface="宋体" panose="02010600030101010101" pitchFamily="2" charset="-122"/>
              </a:rPr>
              <a:t>在卡</a:t>
            </a:r>
          </a:p>
          <a:p>
            <a:r>
              <a:rPr lang="zh-CN" altLang="en-US" sz="2600" b="1">
                <a:latin typeface="宋体" panose="02010600030101010101" pitchFamily="2" charset="-122"/>
                <a:ea typeface="宋体" panose="02010600030101010101" pitchFamily="2" charset="-122"/>
                <a:cs typeface="宋体" panose="02010600030101010101" pitchFamily="2" charset="-122"/>
              </a:rPr>
              <a:t>诺莎行宫前</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站了三天三</a:t>
            </a:r>
          </a:p>
          <a:p>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夜</a:t>
            </a:r>
            <a:r>
              <a:rPr lang="zh-CN" altLang="en-US" sz="2600" b="1">
                <a:latin typeface="宋体" panose="02010600030101010101" pitchFamily="2" charset="-122"/>
                <a:ea typeface="宋体" panose="02010600030101010101" pitchFamily="2" charset="-122"/>
                <a:cs typeface="宋体" panose="02010600030101010101" pitchFamily="2" charset="-122"/>
              </a:rPr>
              <a:t>，</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受尽精神侮辱</a:t>
            </a:r>
            <a:r>
              <a:rPr lang="zh-CN" altLang="en-US" sz="2600" b="1">
                <a:latin typeface="宋体" panose="02010600030101010101" pitchFamily="2" charset="-122"/>
                <a:ea typeface="宋体" panose="02010600030101010101" pitchFamily="2" charset="-122"/>
                <a:cs typeface="宋体" panose="02010600030101010101" pitchFamily="2" charset="-122"/>
              </a:rPr>
              <a:t>后，</a:t>
            </a:r>
          </a:p>
          <a:p>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教皇才恩赐给德皇一个</a:t>
            </a:r>
          </a:p>
          <a:p>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赦罪的吻</a:t>
            </a:r>
            <a:r>
              <a:rPr lang="zh-CN" altLang="en-US" sz="2600" b="1">
                <a:latin typeface="宋体" panose="02010600030101010101" pitchFamily="2" charset="-122"/>
                <a:ea typeface="宋体" panose="02010600030101010101" pitchFamily="2" charset="-122"/>
                <a:cs typeface="宋体" panose="02010600030101010101" pitchFamily="2" charset="-122"/>
              </a:rPr>
              <a:t>。</a:t>
            </a:r>
          </a:p>
        </p:txBody>
      </p:sp>
      <p:sp>
        <p:nvSpPr>
          <p:cNvPr id="6" name="圆角矩形 5"/>
          <p:cNvSpPr/>
          <p:nvPr/>
        </p:nvSpPr>
        <p:spPr>
          <a:xfrm>
            <a:off x="1445260" y="863600"/>
            <a:ext cx="2700655" cy="482600"/>
          </a:xfrm>
          <a:prstGeom prst="round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黑体" panose="02010609060101010101" charset="-122"/>
                <a:ea typeface="黑体" panose="02010609060101010101" charset="-122"/>
              </a:rPr>
              <a:t>卡诺莎之辱</a:t>
            </a:r>
          </a:p>
        </p:txBody>
      </p:sp>
      <p:sp>
        <p:nvSpPr>
          <p:cNvPr id="10" name="文本框 9"/>
          <p:cNvSpPr txBox="1"/>
          <p:nvPr/>
        </p:nvSpPr>
        <p:spPr>
          <a:xfrm>
            <a:off x="6339205" y="1449705"/>
            <a:ext cx="5612130" cy="4892675"/>
          </a:xfrm>
          <a:prstGeom prst="rect">
            <a:avLst/>
          </a:prstGeom>
          <a:noFill/>
        </p:spPr>
        <p:txBody>
          <a:bodyPr wrap="square" rtlCol="0">
            <a:spAutoFit/>
          </a:bodyPr>
          <a:lstStyle/>
          <a:p>
            <a:pPr algn="l"/>
            <a:r>
              <a:rPr lang="en-US" altLang="zh-CN" sz="2600" b="1">
                <a:latin typeface="宋体" panose="02010600030101010101" pitchFamily="2" charset="-122"/>
                <a:ea typeface="宋体" panose="02010600030101010101" pitchFamily="2" charset="-122"/>
                <a:cs typeface="宋体" panose="02010600030101010101" pitchFamily="2" charset="-122"/>
              </a:rPr>
              <a:t>    </a:t>
            </a:r>
            <a:r>
              <a:rPr lang="zh-CN" altLang="en-US" sz="2600" b="1">
                <a:latin typeface="宋体" panose="02010600030101010101" pitchFamily="2" charset="-122"/>
                <a:ea typeface="宋体" panose="02010600030101010101" pitchFamily="2" charset="-122"/>
                <a:cs typeface="宋体" panose="02010600030101010101" pitchFamily="2" charset="-122"/>
              </a:rPr>
              <a:t>1529年，都铎王朝的亨利八世以教皇不同意他与王后离婚为由开始与罗马教廷走向决裂。1533年，亨利八世宣布</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禁止英国教会向罗马教廷缴纳</a:t>
            </a:r>
          </a:p>
          <a:p>
            <a:pPr algn="l"/>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            贡金</a:t>
            </a:r>
            <a:r>
              <a:rPr lang="zh-CN" altLang="en-US" sz="2600" b="1">
                <a:latin typeface="宋体" panose="02010600030101010101" pitchFamily="2" charset="-122"/>
                <a:ea typeface="宋体" panose="02010600030101010101" pitchFamily="2" charset="-122"/>
                <a:cs typeface="宋体" panose="02010600030101010101" pitchFamily="2" charset="-122"/>
              </a:rPr>
              <a:t>；1534年，英国国 </a:t>
            </a:r>
          </a:p>
          <a:p>
            <a:pPr algn="l"/>
            <a:r>
              <a:rPr lang="zh-CN" altLang="en-US" sz="2600" b="1">
                <a:latin typeface="宋体" panose="02010600030101010101" pitchFamily="2" charset="-122"/>
                <a:ea typeface="宋体" panose="02010600030101010101" pitchFamily="2" charset="-122"/>
                <a:cs typeface="宋体" panose="02010600030101010101" pitchFamily="2" charset="-122"/>
              </a:rPr>
              <a:t>            会通过了</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《至尊法案》</a:t>
            </a:r>
            <a:r>
              <a:rPr lang="zh-CN" altLang="en-US" sz="2600" b="1">
                <a:latin typeface="宋体" panose="02010600030101010101" pitchFamily="2" charset="-122"/>
                <a:ea typeface="宋体" panose="02010600030101010101" pitchFamily="2" charset="-122"/>
                <a:cs typeface="宋体" panose="02010600030101010101" pitchFamily="2" charset="-122"/>
              </a:rPr>
              <a:t>，</a:t>
            </a:r>
          </a:p>
          <a:p>
            <a:pPr algn="l"/>
            <a:r>
              <a:rPr lang="zh-CN" altLang="en-US" sz="2600" b="1">
                <a:latin typeface="宋体" panose="02010600030101010101" pitchFamily="2" charset="-122"/>
                <a:ea typeface="宋体" panose="02010600030101010101" pitchFamily="2" charset="-122"/>
                <a:cs typeface="宋体" panose="02010600030101010101" pitchFamily="2" charset="-122"/>
              </a:rPr>
              <a:t>             宣布</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英国国王是“英  </a:t>
            </a:r>
          </a:p>
          <a:p>
            <a:pPr algn="l"/>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             国教会在地上之惟一</a:t>
            </a:r>
          </a:p>
          <a:p>
            <a:pPr algn="l"/>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             最高首脑”</a:t>
            </a:r>
            <a:r>
              <a:rPr lang="zh-CN" altLang="en-US" sz="2600" b="1">
                <a:latin typeface="宋体" panose="02010600030101010101" pitchFamily="2" charset="-122"/>
                <a:ea typeface="宋体" panose="02010600030101010101" pitchFamily="2" charset="-122"/>
                <a:cs typeface="宋体" panose="02010600030101010101" pitchFamily="2" charset="-122"/>
              </a:rPr>
              <a:t>，从此</a:t>
            </a:r>
            <a:r>
              <a:rPr lang="en-US" altLang="zh-CN" sz="2600" b="1">
                <a:latin typeface="宋体" panose="02010600030101010101" pitchFamily="2" charset="-122"/>
                <a:ea typeface="宋体" panose="02010600030101010101" pitchFamily="2" charset="-122"/>
                <a:cs typeface="宋体" panose="02010600030101010101" pitchFamily="2" charset="-122"/>
              </a:rPr>
              <a:t>,</a:t>
            </a:r>
            <a:r>
              <a:rPr lang="zh-CN" altLang="en-US" sz="2600" b="1">
                <a:latin typeface="宋体" panose="02010600030101010101" pitchFamily="2" charset="-122"/>
                <a:ea typeface="宋体" panose="02010600030101010101" pitchFamily="2" charset="-122"/>
                <a:cs typeface="宋体" panose="02010600030101010101" pitchFamily="2" charset="-122"/>
              </a:rPr>
              <a:t>英</a:t>
            </a:r>
          </a:p>
          <a:p>
            <a:pPr algn="l"/>
            <a:r>
              <a:rPr lang="zh-CN" altLang="en-US" sz="2600" b="1">
                <a:latin typeface="宋体" panose="02010600030101010101" pitchFamily="2" charset="-122"/>
                <a:ea typeface="宋体" panose="02010600030101010101" pitchFamily="2" charset="-122"/>
                <a:cs typeface="宋体" panose="02010600030101010101" pitchFamily="2" charset="-122"/>
              </a:rPr>
              <a:t>            国完全脱离了罗马教廷</a:t>
            </a:r>
          </a:p>
          <a:p>
            <a:pPr algn="l"/>
            <a:r>
              <a:rPr lang="zh-CN" altLang="en-US" sz="2600" b="1">
                <a:latin typeface="宋体" panose="02010600030101010101" pitchFamily="2" charset="-122"/>
                <a:ea typeface="宋体" panose="02010600030101010101" pitchFamily="2" charset="-122"/>
                <a:cs typeface="宋体" panose="02010600030101010101" pitchFamily="2" charset="-122"/>
              </a:rPr>
              <a:t>             的控制，成为一个新  </a:t>
            </a:r>
          </a:p>
          <a:p>
            <a:pPr algn="l"/>
            <a:r>
              <a:rPr lang="zh-CN" altLang="en-US" sz="2600" b="1">
                <a:latin typeface="宋体" panose="02010600030101010101" pitchFamily="2" charset="-122"/>
                <a:ea typeface="宋体" panose="02010600030101010101" pitchFamily="2" charset="-122"/>
                <a:cs typeface="宋体" panose="02010600030101010101" pitchFamily="2" charset="-122"/>
              </a:rPr>
              <a:t>             教国家。</a:t>
            </a:r>
          </a:p>
        </p:txBody>
      </p:sp>
      <p:sp>
        <p:nvSpPr>
          <p:cNvPr id="13" name="圆角矩形 12"/>
          <p:cNvSpPr/>
          <p:nvPr/>
        </p:nvSpPr>
        <p:spPr>
          <a:xfrm>
            <a:off x="7794625" y="863600"/>
            <a:ext cx="2700655" cy="482600"/>
          </a:xfrm>
          <a:prstGeom prst="roundRect">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黑体" panose="02010609060101010101" charset="-122"/>
                <a:ea typeface="黑体" panose="02010609060101010101" charset="-122"/>
              </a:rPr>
              <a:t>《至尊法案》</a:t>
            </a:r>
          </a:p>
        </p:txBody>
      </p:sp>
      <p:pic>
        <p:nvPicPr>
          <p:cNvPr id="15" name="图片 14"/>
          <p:cNvPicPr>
            <a:picLocks noChangeAspect="1"/>
          </p:cNvPicPr>
          <p:nvPr/>
        </p:nvPicPr>
        <p:blipFill>
          <a:blip r:embed="rId5" cstate="print"/>
          <a:srcRect t="7297"/>
          <a:stretch>
            <a:fillRect/>
          </a:stretch>
        </p:blipFill>
        <p:spPr>
          <a:xfrm flipH="1">
            <a:off x="3799205" y="3251835"/>
            <a:ext cx="4592955" cy="3351530"/>
          </a:xfrm>
          <a:prstGeom prst="rect">
            <a:avLst/>
          </a:prstGeom>
          <a:effectLst>
            <a:outerShdw blurRad="50800" dist="63500" dir="5400000" algn="t" rotWithShape="0">
              <a:prstClr val="black">
                <a:alpha val="40000"/>
              </a:prstClr>
            </a:outerShdw>
          </a:effectLst>
        </p:spPr>
      </p:pic>
      <p:sp>
        <p:nvSpPr>
          <p:cNvPr id="30" name="右箭头 29"/>
          <p:cNvSpPr/>
          <p:nvPr/>
        </p:nvSpPr>
        <p:spPr>
          <a:xfrm>
            <a:off x="5543550" y="863600"/>
            <a:ext cx="1104265" cy="483235"/>
          </a:xfrm>
          <a:prstGeom prst="rightArrow">
            <a:avLst>
              <a:gd name="adj1" fmla="val 50000"/>
              <a:gd name="adj2" fmla="val 92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4" cstate="print">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xmlns="">
                    <a:solidFill>
                      <a:srgbClr val="FFFFFF"/>
                    </a:solidFill>
                  </a14:hiddenFill>
                </a:ext>
              </a:extLst>
            </p:spPr>
            <p:txBody>
              <a:bodyPr wrap="square" lIns="90170" tIns="46990" rIns="90170" bIns="46990">
                <a:spAutoFit/>
              </a:bodyPr>
              <a:lstStyle/>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1" name="文本框 10"/>
          <p:cNvSpPr txBox="1"/>
          <p:nvPr/>
        </p:nvSpPr>
        <p:spPr>
          <a:xfrm>
            <a:off x="5394960" y="38735"/>
            <a:ext cx="4748530" cy="583565"/>
          </a:xfrm>
          <a:prstGeom prst="rect">
            <a:avLst/>
          </a:prstGeom>
          <a:noFill/>
        </p:spPr>
        <p:txBody>
          <a:bodyPr wrap="none" rtlCol="0">
            <a:spAutoFit/>
          </a:bodyPr>
          <a:lstStyle/>
          <a:p>
            <a:r>
              <a:rPr lang="zh-CN" altLang="en-US" sz="3200" b="1" dirty="0">
                <a:latin typeface="微软雅黑" panose="020B0503020204020204" charset="-122"/>
                <a:ea typeface="微软雅黑" panose="020B0503020204020204" charset="-122"/>
                <a:cs typeface="微软雅黑" panose="020B0503020204020204" charset="-122"/>
                <a:sym typeface="+mn-ea"/>
              </a:rPr>
              <a:t>（四）曙光（</a:t>
            </a:r>
            <a:r>
              <a:rPr lang="en-US" altLang="zh-CN" sz="3200" b="1" dirty="0">
                <a:latin typeface="微软雅黑" panose="020B0503020204020204" charset="-122"/>
                <a:ea typeface="微软雅黑" panose="020B0503020204020204" charset="-122"/>
                <a:cs typeface="微软雅黑" panose="020B0503020204020204" charset="-122"/>
                <a:sym typeface="+mn-ea"/>
              </a:rPr>
              <a:t>11</a:t>
            </a:r>
            <a:r>
              <a:rPr lang="zh-CN" altLang="en-US" sz="3200" b="1" dirty="0">
                <a:latin typeface="微软雅黑" panose="020B0503020204020204" charset="-122"/>
                <a:ea typeface="微软雅黑" panose="020B0503020204020204" charset="-122"/>
                <a:cs typeface="微软雅黑" panose="020B0503020204020204" charset="-122"/>
                <a:sym typeface="+mn-ea"/>
              </a:rPr>
              <a:t>世纪后）</a:t>
            </a:r>
          </a:p>
        </p:txBody>
      </p:sp>
      <p:sp>
        <p:nvSpPr>
          <p:cNvPr id="7" name="文本框 6"/>
          <p:cNvSpPr txBox="1"/>
          <p:nvPr/>
        </p:nvSpPr>
        <p:spPr>
          <a:xfrm>
            <a:off x="312420" y="720090"/>
            <a:ext cx="2634615" cy="583565"/>
          </a:xfrm>
          <a:prstGeom prst="rect">
            <a:avLst/>
          </a:prstGeom>
          <a:noFill/>
        </p:spPr>
        <p:txBody>
          <a:bodyPr wrap="none" rtlCol="0">
            <a:spAutoFit/>
          </a:bodyPr>
          <a:lstStyle/>
          <a:p>
            <a:r>
              <a:rPr lang="en-US" sz="3200" b="1" dirty="0">
                <a:latin typeface="黑体" panose="02010609060101010101" charset="-122"/>
                <a:ea typeface="黑体" panose="02010609060101010101" charset="-122"/>
                <a:cs typeface="黑体" panose="02010609060101010101" charset="-122"/>
                <a:sym typeface="+mn-ea"/>
              </a:rPr>
              <a:t>1.</a:t>
            </a:r>
            <a:r>
              <a:rPr lang="zh-CN" altLang="en-US" sz="3200" b="1" dirty="0">
                <a:latin typeface="黑体" panose="02010609060101010101" charset="-122"/>
                <a:ea typeface="黑体" panose="02010609060101010101" charset="-122"/>
                <a:cs typeface="黑体" panose="02010609060101010101" charset="-122"/>
                <a:sym typeface="+mn-ea"/>
              </a:rPr>
              <a:t>王权的加强</a:t>
            </a:r>
          </a:p>
        </p:txBody>
      </p:sp>
      <p:sp>
        <p:nvSpPr>
          <p:cNvPr id="12" name="文本框 11"/>
          <p:cNvSpPr txBox="1"/>
          <p:nvPr/>
        </p:nvSpPr>
        <p:spPr>
          <a:xfrm>
            <a:off x="29845" y="1303655"/>
            <a:ext cx="2152650" cy="521970"/>
          </a:xfrm>
          <a:prstGeom prst="rect">
            <a:avLst/>
          </a:prstGeom>
          <a:noFill/>
        </p:spPr>
        <p:txBody>
          <a:bodyPr wrap="square" rtlCol="0">
            <a:spAutoFit/>
          </a:bodyPr>
          <a:lstStyle/>
          <a:p>
            <a:pPr algn="l"/>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1</a:t>
            </a:r>
            <a:r>
              <a:rPr lang="zh-CN" altLang="en-US" sz="2800" dirty="0">
                <a:latin typeface="黑体" panose="02010609060101010101" charset="-122"/>
                <a:ea typeface="黑体" panose="02010609060101010101" charset="-122"/>
                <a:cs typeface="黑体" panose="02010609060101010101" charset="-122"/>
                <a:sym typeface="+mn-ea"/>
              </a:rPr>
              <a:t>）背景：</a:t>
            </a:r>
          </a:p>
        </p:txBody>
      </p:sp>
      <p:sp>
        <p:nvSpPr>
          <p:cNvPr id="16" name="文本框 15"/>
          <p:cNvSpPr txBox="1"/>
          <p:nvPr/>
        </p:nvSpPr>
        <p:spPr>
          <a:xfrm>
            <a:off x="29845" y="3474085"/>
            <a:ext cx="2152650" cy="521970"/>
          </a:xfrm>
          <a:prstGeom prst="rect">
            <a:avLst/>
          </a:prstGeom>
          <a:noFill/>
        </p:spPr>
        <p:txBody>
          <a:bodyPr wrap="square" rtlCol="0">
            <a:spAutoFit/>
          </a:bodyPr>
          <a:lstStyle/>
          <a:p>
            <a:pPr algn="l"/>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2</a:t>
            </a:r>
            <a:r>
              <a:rPr lang="zh-CN" altLang="en-US" sz="2800" dirty="0">
                <a:latin typeface="黑体" panose="02010609060101010101" charset="-122"/>
                <a:ea typeface="黑体" panose="02010609060101010101" charset="-122"/>
                <a:cs typeface="黑体" panose="02010609060101010101" charset="-122"/>
                <a:sym typeface="+mn-ea"/>
              </a:rPr>
              <a:t>）表现：</a:t>
            </a:r>
          </a:p>
        </p:txBody>
      </p:sp>
      <p:sp>
        <p:nvSpPr>
          <p:cNvPr id="14" name="文本框 13"/>
          <p:cNvSpPr txBox="1"/>
          <p:nvPr/>
        </p:nvSpPr>
        <p:spPr>
          <a:xfrm>
            <a:off x="198120" y="1974215"/>
            <a:ext cx="6367145" cy="1410970"/>
          </a:xfrm>
          <a:prstGeom prst="rect">
            <a:avLst/>
          </a:prstGeom>
          <a:noFill/>
        </p:spPr>
        <p:txBody>
          <a:bodyPr wrap="square" rtlCol="0">
            <a:spAutoFit/>
          </a:bodyPr>
          <a:lstStyle/>
          <a:p>
            <a:pPr algn="l" fontAlgn="auto">
              <a:lnSpc>
                <a:spcPct val="110000"/>
              </a:lnSpc>
            </a:pP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①国王作为国家名义上的最高统治者,拥有高于一般封臣的权力；</a:t>
            </a:r>
          </a:p>
          <a:p>
            <a:pPr algn="l" fontAlgn="auto">
              <a:lnSpc>
                <a:spcPct val="110000"/>
              </a:lnSpc>
            </a:pP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②</a:t>
            </a:r>
            <a:r>
              <a:rPr lang="en-US" altLang="zh-CN" sz="2600" b="1" dirty="0">
                <a:latin typeface="宋体" panose="02010600030101010101" pitchFamily="2" charset="-122"/>
                <a:ea typeface="宋体" panose="02010600030101010101" pitchFamily="2" charset="-122"/>
                <a:cs typeface="宋体" panose="02010600030101010101" pitchFamily="2" charset="-122"/>
                <a:sym typeface="+mn-ea"/>
              </a:rPr>
              <a:t>11</a:t>
            </a: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世纪后，社会环境逐渐稳定,经济增长。</a:t>
            </a:r>
          </a:p>
        </p:txBody>
      </p:sp>
      <p:sp>
        <p:nvSpPr>
          <p:cNvPr id="19" name="文本框 18"/>
          <p:cNvSpPr txBox="1"/>
          <p:nvPr/>
        </p:nvSpPr>
        <p:spPr>
          <a:xfrm>
            <a:off x="608965" y="4116070"/>
            <a:ext cx="5545455" cy="521970"/>
          </a:xfrm>
          <a:prstGeom prst="rect">
            <a:avLst/>
          </a:prstGeom>
          <a:noFill/>
        </p:spPr>
        <p:txBody>
          <a:bodyPr wrap="none" rtlCol="0">
            <a:spAutoFit/>
          </a:bodyPr>
          <a:lstStyle/>
          <a:p>
            <a:pPr algn="l"/>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英格兰，法兰西，西班牙，葡萄牙</a:t>
            </a:r>
          </a:p>
        </p:txBody>
      </p:sp>
      <p:pic>
        <p:nvPicPr>
          <p:cNvPr id="20" name="图片 19"/>
          <p:cNvPicPr>
            <a:picLocks noChangeAspect="1"/>
          </p:cNvPicPr>
          <p:nvPr/>
        </p:nvPicPr>
        <p:blipFill>
          <a:blip r:embed="rId5" cstate="print"/>
          <a:stretch>
            <a:fillRect/>
          </a:stretch>
        </p:blipFill>
        <p:spPr>
          <a:xfrm>
            <a:off x="6837045" y="1483360"/>
            <a:ext cx="5055870" cy="4503420"/>
          </a:xfrm>
          <a:prstGeom prst="rect">
            <a:avLst/>
          </a:prstGeom>
          <a:effectLst>
            <a:outerShdw blurRad="50800" dist="63500" dir="2700000" algn="tl" rotWithShape="0">
              <a:prstClr val="black">
                <a:alpha val="40000"/>
              </a:prstClr>
            </a:outerShdw>
          </a:effectLst>
        </p:spPr>
      </p:pic>
      <p:sp>
        <p:nvSpPr>
          <p:cNvPr id="21" name="文本框 20"/>
          <p:cNvSpPr txBox="1"/>
          <p:nvPr/>
        </p:nvSpPr>
        <p:spPr>
          <a:xfrm>
            <a:off x="127635" y="6028055"/>
            <a:ext cx="11936730" cy="829945"/>
          </a:xfrm>
          <a:prstGeom prst="rect">
            <a:avLst/>
          </a:prstGeom>
          <a:noFill/>
        </p:spPr>
        <p:txBody>
          <a:bodyPr wrap="square" rtlCol="0">
            <a:spAutoFit/>
          </a:bodyPr>
          <a:lstStyle/>
          <a:p>
            <a:pPr algn="l"/>
            <a:r>
              <a:rPr lang="en-US" altLang="zh-CN" sz="2400" b="1" dirty="0">
                <a:latin typeface="黑体" panose="02010609060101010101" charset="-122"/>
                <a:ea typeface="黑体" panose="02010609060101010101" charset="-122"/>
                <a:cs typeface="宋体" panose="02010600030101010101" pitchFamily="2" charset="-122"/>
                <a:sym typeface="+mn-ea"/>
              </a:rPr>
              <a:t>  </a:t>
            </a: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latin typeface="黑体" panose="02010609060101010101" charset="-122"/>
                <a:ea typeface="黑体" panose="02010609060101010101" charset="-122"/>
                <a:cs typeface="宋体" panose="02010600030101010101" pitchFamily="2" charset="-122"/>
                <a:sym typeface="+mn-ea"/>
              </a:rPr>
              <a:t>英法百年战争</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（1337年</a:t>
            </a: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1453年），战争胜利使法国完成民族统一，为日后在欧洲大陆扩张打下基础；英格兰几乎丧失所有的法国领地，但也使英格兰的民族主义兴起。</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4"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21"/>
</p:tagLst>
</file>

<file path=ppt/tags/tag10.xml><?xml version="1.0" encoding="utf-8"?>
<p:tagLst xmlns:a="http://schemas.openxmlformats.org/drawingml/2006/main" xmlns:r="http://schemas.openxmlformats.org/officeDocument/2006/relationships" xmlns:p="http://schemas.openxmlformats.org/presentationml/2006/main">
  <p:tag name="AS_UNIQUEID" val="147"/>
</p:tagLst>
</file>

<file path=ppt/tags/tag11.xml><?xml version="1.0" encoding="utf-8"?>
<p:tagLst xmlns:a="http://schemas.openxmlformats.org/drawingml/2006/main" xmlns:r="http://schemas.openxmlformats.org/officeDocument/2006/relationships" xmlns:p="http://schemas.openxmlformats.org/presentationml/2006/main">
  <p:tag name="AS_UNIQUEID" val="148"/>
</p:tagLst>
</file>

<file path=ppt/tags/tag12.xml><?xml version="1.0" encoding="utf-8"?>
<p:tagLst xmlns:a="http://schemas.openxmlformats.org/drawingml/2006/main" xmlns:r="http://schemas.openxmlformats.org/officeDocument/2006/relationships" xmlns:p="http://schemas.openxmlformats.org/presentationml/2006/main">
  <p:tag name="AS_UNIQUEID" val="149"/>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14.xml><?xml version="1.0" encoding="utf-8"?>
<p:tagLst xmlns:a="http://schemas.openxmlformats.org/drawingml/2006/main" xmlns:r="http://schemas.openxmlformats.org/officeDocument/2006/relationships" xmlns:p="http://schemas.openxmlformats.org/presentationml/2006/main">
  <p:tag name="AS_UNIQUEID" val="152"/>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977.4992125984254,&quot;width&quot;:10065}"/>
  <p:tag name="REFSHAPE" val="380672652"/>
</p:tagLst>
</file>

<file path=ppt/tags/tag17.xml><?xml version="1.0" encoding="utf-8"?>
<p:tagLst xmlns:a="http://schemas.openxmlformats.org/drawingml/2006/main" xmlns:r="http://schemas.openxmlformats.org/officeDocument/2006/relationships" xmlns:p="http://schemas.openxmlformats.org/presentationml/2006/main">
  <p:tag name="AS_UNIQUEID" val="152"/>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0,&quot;width&quot;:11880}"/>
  <p:tag name="REFSHAPE" val="456946484"/>
</p:tagLst>
</file>

<file path=ppt/tags/tag2.xml><?xml version="1.0" encoding="utf-8"?>
<p:tagLst xmlns:a="http://schemas.openxmlformats.org/drawingml/2006/main" xmlns:r="http://schemas.openxmlformats.org/officeDocument/2006/relationships" xmlns:p="http://schemas.openxmlformats.org/presentationml/2006/main">
  <p:tag name="AS_UNIQUEID" val="12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0,&quot;width&quot;:11880}"/>
  <p:tag name="REFSHAPE" val="456946484"/>
</p:tagLst>
</file>

<file path=ppt/tags/tag21.xml><?xml version="1.0" encoding="utf-8"?>
<p:tagLst xmlns:a="http://schemas.openxmlformats.org/drawingml/2006/main" xmlns:r="http://schemas.openxmlformats.org/officeDocument/2006/relationships" xmlns:p="http://schemas.openxmlformats.org/presentationml/2006/main">
  <p:tag name="AS_UNIQUEID" val="152"/>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23.xml><?xml version="1.0" encoding="utf-8"?>
<p:tagLst xmlns:a="http://schemas.openxmlformats.org/drawingml/2006/main" xmlns:r="http://schemas.openxmlformats.org/officeDocument/2006/relationships" xmlns:p="http://schemas.openxmlformats.org/presentationml/2006/main">
  <p:tag name="KSO_WM_UNIT_TABLE_BEAUTIFY" val="smartTable{5e0d6d30-2524-4dc0-bf4e-e1c8707ef1fb}"/>
  <p:tag name="TABLE_ENDDRAG_ORIGIN_RECT" val="794*355"/>
  <p:tag name="TABLE_ENDDRAG_RECT" val="151*62*794*355"/>
</p:tagLst>
</file>

<file path=ppt/tags/tag24.xml><?xml version="1.0" encoding="utf-8"?>
<p:tagLst xmlns:a="http://schemas.openxmlformats.org/drawingml/2006/main" xmlns:r="http://schemas.openxmlformats.org/officeDocument/2006/relationships" xmlns:p="http://schemas.openxmlformats.org/presentationml/2006/main">
  <p:tag name="AS_UNIQUEID" val="152"/>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26.xml><?xml version="1.0" encoding="utf-8"?>
<p:tagLst xmlns:a="http://schemas.openxmlformats.org/drawingml/2006/main" xmlns:r="http://schemas.openxmlformats.org/officeDocument/2006/relationships" xmlns:p="http://schemas.openxmlformats.org/presentationml/2006/main">
  <p:tag name="AS_UNIQUEID" val="152"/>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diagram"/>
  <p:tag name="KSO_WM_TEMPLATE_INDEX" val="20200424"/>
  <p:tag name="KSO_WM_UNIT_BLOCK" val="0"/>
  <p:tag name="KSO_WM_UNIT_COMPATIBLE" val="0"/>
  <p:tag name="KSO_WM_UNIT_DIAGRAM_ISNUMVISUAL" val="0"/>
  <p:tag name="KSO_WM_UNIT_DIAGRAM_ISREFERUNIT" val="0"/>
  <p:tag name="KSO_WM_UNIT_HIGHLIGHT" val="0"/>
  <p:tag name="KSO_WM_UNIT_ID" val="diagram20200424_1*d*1"/>
  <p:tag name="KSO_WM_UNIT_INDEX" val="1"/>
  <p:tag name="KSO_WM_UNIT_LAYERLEVEL" val="1"/>
  <p:tag name="KSO_WM_UNIT_PICTURE_CLIP_FLAG" val="0"/>
  <p:tag name="KSO_WM_UNIT_PLACING_PICTURE" val="160943.985"/>
  <p:tag name="KSO_WM_UNIT_PLACING_PICTURE_COLLAGE_RELATIVERECTANGLE" val="{&quot;bottom&quot;:0,&quot;left&quot;:0.0014625701073760005,&quot;right&quot;:0.0014625701073760005,&quot;top&quot;:0}"/>
  <p:tag name="KSO_WM_UNIT_PLACING_PICTURE_COLLAGE_VIEWPORT" val="{&quot;height&quot;:4332.3543307086602,&quot;width&quot;:4014.566929133859}"/>
  <p:tag name="KSO_WM_UNIT_PLACING_PICTURE_INFO" val="{&quot;code&quot;:&quot;bA[1]&quot;,&quot;full_picture&quot;:false,&quot;last_crop_picture&quot;:&quot;bA[1]&quot;,&quot;scheme&quot;:&quot;3-7&quot;,&quot;spacing&quot;:6}"/>
  <p:tag name="KSO_WM_UNIT_PLACING_PICTURE_MD4" val="0"/>
  <p:tag name="KSO_WM_UNIT_PLACING_PICTURE_USER_RELATIVERECTANGLE" val="{&quot;bottom&quot;:0,&quot;left&quot;:0,&quot;right&quot;:0,&quot;top&quot;:0}"/>
  <p:tag name="KSO_WM_UNIT_PLACING_PICTURE_USER_VIEWPORT" val="{&quot;height&quot;:4312.8188976377951,&quot;width&quot;:4008.1889763779527}"/>
  <p:tag name="KSO_WM_UNIT_SUPPORT_UNIT_TYPE" val="[&quot;d&quot;]"/>
  <p:tag name="KSO_WM_UNIT_TYPE" val="d"/>
  <p:tag name="KSO_WM_UNIT_VALUE" val="764*708"/>
  <p:tag name="REFSHAPE" val="803346692"/>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diagram"/>
  <p:tag name="KSO_WM_TEMPLATE_INDEX" val="20200424"/>
  <p:tag name="KSO_WM_UNIT_BLOCK" val="0"/>
  <p:tag name="KSO_WM_UNIT_COMPATIBLE" val="0"/>
  <p:tag name="KSO_WM_UNIT_DIAGRAM_ISNUMVISUAL" val="0"/>
  <p:tag name="KSO_WM_UNIT_DIAGRAM_ISREFERUNIT" val="0"/>
  <p:tag name="KSO_WM_UNIT_HIGHLIGHT" val="0"/>
  <p:tag name="KSO_WM_UNIT_ID" val="diagram20200424_1*d*3"/>
  <p:tag name="KSO_WM_UNIT_INDEX" val="3"/>
  <p:tag name="KSO_WM_UNIT_LAYERLEVEL" val="1"/>
  <p:tag name="KSO_WM_UNIT_PLACING_PICTURE" val="160943.985"/>
  <p:tag name="KSO_WM_UNIT_PLACING_PICTURE_COLLAGE_RELATIVERECTANGLE" val="{&quot;bottom&quot;:0.0022446571334177605,&quot;left&quot;:0,&quot;right&quot;:0,&quot;top&quot;:0.0022446571334177605}"/>
  <p:tag name="KSO_WM_UNIT_PLACING_PICTURE_COLLAGE_VIEWPORT" val="{&quot;height&quot;:4332.3543307086602,&quot;width&quot;:8209.1338582677181}"/>
  <p:tag name="KSO_WM_UNIT_PLACING_PICTURE_INFO" val="{&quot;code&quot;:&quot;bA[1]&quot;,&quot;full_picture&quot;:false,&quot;last_crop_picture&quot;:&quot;bA[1]&quot;,&quot;scheme&quot;:&quot;3-7&quot;,&quot;spacing&quot;:6}"/>
  <p:tag name="KSO_WM_UNIT_PLACING_PICTURE_MD4" val="0"/>
  <p:tag name="KSO_WM_UNIT_PLACING_PICTURE_USER_RELATIVERECTANGLE" val="{&quot;bottom&quot;:0,&quot;left&quot;:0,&quot;right&quot;:0,&quot;top&quot;:0}"/>
  <p:tag name="KSO_WM_UNIT_PLACING_PICTURE_USER_VIEWPORT" val="{&quot;height&quot;:4351.8913385826772,&quot;width&quot;:8209.1338582677163}"/>
  <p:tag name="KSO_WM_UNIT_SUPPORT_UNIT_TYPE" val="[&quot;d&quot;]"/>
  <p:tag name="KSO_WM_UNIT_TYPE" val="d"/>
  <p:tag name="KSO_WM_UNIT_VALUE" val="764*1447"/>
  <p:tag name="REFSHAPE" val="629805180"/>
</p:tagLst>
</file>

<file path=ppt/tags/tag3.xml><?xml version="1.0" encoding="utf-8"?>
<p:tagLst xmlns:a="http://schemas.openxmlformats.org/drawingml/2006/main" xmlns:r="http://schemas.openxmlformats.org/officeDocument/2006/relationships" xmlns:p="http://schemas.openxmlformats.org/presentationml/2006/main">
  <p:tag name="AS_UNIQUEID" val="123"/>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diagram"/>
  <p:tag name="KSO_WM_TEMPLATE_INDEX" val="20200424"/>
  <p:tag name="KSO_WM_UNIT_BLOCK" val="0"/>
  <p:tag name="KSO_WM_UNIT_COMPATIBLE" val="0"/>
  <p:tag name="KSO_WM_UNIT_DIAGRAM_ISNUMVISUAL" val="0"/>
  <p:tag name="KSO_WM_UNIT_DIAGRAM_ISREFERUNIT" val="0"/>
  <p:tag name="KSO_WM_UNIT_HIGHLIGHT" val="0"/>
  <p:tag name="KSO_WM_UNIT_ID" val="diagram20200424_1*d*2"/>
  <p:tag name="KSO_WM_UNIT_INDEX" val="2"/>
  <p:tag name="KSO_WM_UNIT_LAYERLEVEL" val="1"/>
  <p:tag name="KSO_WM_UNIT_PLACING_PICTURE" val="160943.985"/>
  <p:tag name="KSO_WM_UNIT_PLACING_PICTURE_COLLAGE_RELATIVERECTANGLE" val="{&quot;bottom&quot;:0,&quot;left&quot;:0.0015581402263743127,&quot;right&quot;:0.0015581402263743127,&quot;top&quot;:0}"/>
  <p:tag name="KSO_WM_UNIT_PLACING_PICTURE_COLLAGE_VIEWPORT" val="{&quot;height&quot;:4332.3543307086602,&quot;width&quot;:4014.566929133859}"/>
  <p:tag name="KSO_WM_UNIT_PLACING_PICTURE_INFO" val="{&quot;code&quot;:&quot;bA[1]&quot;,&quot;full_picture&quot;:false,&quot;last_crop_picture&quot;:&quot;bA[1]&quot;,&quot;scheme&quot;:&quot;3-7&quot;,&quot;spacing&quot;:6}"/>
  <p:tag name="KSO_WM_UNIT_PLACING_PICTURE_MD4" val="0"/>
  <p:tag name="KSO_WM_UNIT_PLACING_PICTURE_USER_RELATIVERECTANGLE" val="{&quot;bottom&quot;:0,&quot;left&quot;:0,&quot;right&quot;:0,&quot;top&quot;:0}"/>
  <p:tag name="KSO_WM_UNIT_PLACING_PICTURE_USER_VIEWPORT" val="{&quot;height&quot;:4311.9921259842522,&quot;width&quot;:4008.1889763779527}"/>
  <p:tag name="KSO_WM_UNIT_SM_LIMIT_TYPE" val="1"/>
  <p:tag name="KSO_WM_UNIT_SUPPORT_UNIT_TYPE" val="[&quot;d&quot;]"/>
  <p:tag name="KSO_WM_UNIT_TYPE" val="d"/>
  <p:tag name="KSO_WM_UNIT_VALUE" val="764*708"/>
  <p:tag name="REFSHAPE" val="803352812"/>
</p:tagLst>
</file>

<file path=ppt/tags/tag31.xml><?xml version="1.0" encoding="utf-8"?>
<p:tagLst xmlns:a="http://schemas.openxmlformats.org/drawingml/2006/main" xmlns:r="http://schemas.openxmlformats.org/officeDocument/2006/relationships" xmlns:p="http://schemas.openxmlformats.org/presentationml/2006/main">
  <p:tag name="AS_UNIQUEID" val="152"/>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33.xml><?xml version="1.0" encoding="utf-8"?>
<p:tagLst xmlns:a="http://schemas.openxmlformats.org/drawingml/2006/main" xmlns:r="http://schemas.openxmlformats.org/officeDocument/2006/relationships" xmlns:p="http://schemas.openxmlformats.org/presentationml/2006/main">
  <p:tag name="AS_UNIQUEID" val="152"/>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35.xml><?xml version="1.0" encoding="utf-8"?>
<p:tagLst xmlns:a="http://schemas.openxmlformats.org/drawingml/2006/main" xmlns:r="http://schemas.openxmlformats.org/officeDocument/2006/relationships" xmlns:p="http://schemas.openxmlformats.org/presentationml/2006/main">
  <p:tag name="AS_UNIQUEID" val="152"/>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37.xml><?xml version="1.0" encoding="utf-8"?>
<p:tagLst xmlns:a="http://schemas.openxmlformats.org/drawingml/2006/main" xmlns:r="http://schemas.openxmlformats.org/officeDocument/2006/relationships" xmlns:p="http://schemas.openxmlformats.org/presentationml/2006/main">
  <p:tag name="AS_UNIQUEID" val="152"/>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39.xml><?xml version="1.0" encoding="utf-8"?>
<p:tagLst xmlns:a="http://schemas.openxmlformats.org/drawingml/2006/main" xmlns:r="http://schemas.openxmlformats.org/officeDocument/2006/relationships" xmlns:p="http://schemas.openxmlformats.org/presentationml/2006/main">
  <p:tag name="AS_UNIQUEID" val="152"/>
</p:tagLst>
</file>

<file path=ppt/tags/tag4.xml><?xml version="1.0" encoding="utf-8"?>
<p:tagLst xmlns:a="http://schemas.openxmlformats.org/drawingml/2006/main" xmlns:r="http://schemas.openxmlformats.org/officeDocument/2006/relationships" xmlns:p="http://schemas.openxmlformats.org/presentationml/2006/main">
  <p:tag name="AS_UNIQUEID" val="124"/>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77452"/>
  <p:tag name="KSO_WM_UNIT_CLEAR" val="0"/>
  <p:tag name="KSO_WM_UNIT_COMPATIBLE" val="0"/>
  <p:tag name="KSO_WM_UNIT_HIGHLIGHT" val="0"/>
  <p:tag name="KSO_WM_UNIT_ID" val="custom20177452_30*a*1"/>
  <p:tag name="KSO_WM_UNIT_INDEX" val="1"/>
  <p:tag name="KSO_WM_UNIT_ISCONTENTSTITLE" val="0"/>
  <p:tag name="KSO_WM_UNIT_LAYERLEVEL" val="1"/>
  <p:tag name="KSO_WM_UNIT_PRESET_TEXT" val="感谢您的聆听与观看"/>
  <p:tag name="KSO_WM_UNIT_TYPE" val="a"/>
  <p:tag name="KSO_WM_UNIT_VALUE" val="1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77452"/>
  <p:tag name="KSO_WM_UNIT_CLEAR" val="0"/>
  <p:tag name="KSO_WM_UNIT_COMPATIBLE" val="0"/>
  <p:tag name="KSO_WM_UNIT_HIGHLIGHT" val="0"/>
  <p:tag name="KSO_WM_UNIT_ID" val="custom20177452_30*b*1"/>
  <p:tag name="KSO_WM_UNIT_INDEX" val="1"/>
  <p:tag name="KSO_WM_UNIT_ISCONTENTSTITLE" val="0"/>
  <p:tag name="KSO_WM_UNIT_LAYERLEVEL" val="1"/>
  <p:tag name="KSO_WM_UNIT_PRESET_TEXT_INDEX" val="1"/>
  <p:tag name="KSO_WM_UNIT_PRESET_TEXT_LEN" val="50"/>
  <p:tag name="KSO_WM_UNIT_TYPE" val="b"/>
  <p:tag name="KSO_WM_UNIT_VALUE" val="111"/>
</p:tagLst>
</file>

<file path=ppt/tags/tag43.xml><?xml version="1.0" encoding="utf-8"?>
<p:tagLst xmlns:a="http://schemas.openxmlformats.org/drawingml/2006/main" xmlns:r="http://schemas.openxmlformats.org/officeDocument/2006/relationships" xmlns:p="http://schemas.openxmlformats.org/presentationml/2006/main">
  <p:tag name="AS_UNIQUEID" val="152"/>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45.xml><?xml version="1.0" encoding="utf-8"?>
<p:tagLst xmlns:a="http://schemas.openxmlformats.org/drawingml/2006/main" xmlns:r="http://schemas.openxmlformats.org/officeDocument/2006/relationships" xmlns:p="http://schemas.openxmlformats.org/presentationml/2006/main">
  <p:tag name="AS_UNIQUEID" val="152"/>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47.xml><?xml version="1.0" encoding="utf-8"?>
<p:tagLst xmlns:a="http://schemas.openxmlformats.org/drawingml/2006/main" xmlns:r="http://schemas.openxmlformats.org/officeDocument/2006/relationships" xmlns:p="http://schemas.openxmlformats.org/presentationml/2006/main">
  <p:tag name="KSO_WM_UNIT_TABLE_BEAUTIFY" val="smartTable{f326737e-2517-456f-a7ff-3e79c9a4bd46}"/>
  <p:tag name="TABLE_ENDDRAG_ORIGIN_RECT" val="847*102"/>
  <p:tag name="TABLE_ENDDRAG_RECT" val="46*109*847*102"/>
</p:tagLst>
</file>

<file path=ppt/tags/tag48.xml><?xml version="1.0" encoding="utf-8"?>
<p:tagLst xmlns:a="http://schemas.openxmlformats.org/drawingml/2006/main" xmlns:r="http://schemas.openxmlformats.org/officeDocument/2006/relationships" xmlns:p="http://schemas.openxmlformats.org/presentationml/2006/main">
  <p:tag name="AS_UNIQUEID" val="152"/>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5.xml><?xml version="1.0" encoding="utf-8"?>
<p:tagLst xmlns:a="http://schemas.openxmlformats.org/drawingml/2006/main" xmlns:r="http://schemas.openxmlformats.org/officeDocument/2006/relationships" xmlns:p="http://schemas.openxmlformats.org/presentationml/2006/main">
  <p:tag name="AS_UNIQUEID" val="125"/>
</p:tagLst>
</file>

<file path=ppt/tags/tag50.xml><?xml version="1.0" encoding="utf-8"?>
<p:tagLst xmlns:a="http://schemas.openxmlformats.org/drawingml/2006/main" xmlns:r="http://schemas.openxmlformats.org/officeDocument/2006/relationships" xmlns:p="http://schemas.openxmlformats.org/presentationml/2006/main">
  <p:tag name="AS_UNIQUEID" val="152"/>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8,&quot;width&quot;:4517}"/>
</p:tagLst>
</file>

<file path=ppt/tags/tag53.xml><?xml version="1.0" encoding="utf-8"?>
<p:tagLst xmlns:a="http://schemas.openxmlformats.org/drawingml/2006/main" xmlns:r="http://schemas.openxmlformats.org/officeDocument/2006/relationships" xmlns:p="http://schemas.openxmlformats.org/presentationml/2006/main">
  <p:tag name="AS_UNIQUEID" val="152"/>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77452"/>
  <p:tag name="KSO_WM_UNIT_CLEAR" val="0"/>
  <p:tag name="KSO_WM_UNIT_COMPATIBLE" val="0"/>
  <p:tag name="KSO_WM_UNIT_HIGHLIGHT" val="0"/>
  <p:tag name="KSO_WM_UNIT_ID" val="custom20177452_30*a*1"/>
  <p:tag name="KSO_WM_UNIT_INDEX" val="1"/>
  <p:tag name="KSO_WM_UNIT_ISCONTENTSTITLE" val="0"/>
  <p:tag name="KSO_WM_UNIT_LAYERLEVEL" val="1"/>
  <p:tag name="KSO_WM_UNIT_PRESET_TEXT" val="感谢您的聆听与观看"/>
  <p:tag name="KSO_WM_UNIT_TYPE" val="a"/>
  <p:tag name="KSO_WM_UNIT_VALUE" val="1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77452"/>
  <p:tag name="KSO_WM_UNIT_CLEAR" val="0"/>
  <p:tag name="KSO_WM_UNIT_COMPATIBLE" val="0"/>
  <p:tag name="KSO_WM_UNIT_HIGHLIGHT" val="0"/>
  <p:tag name="KSO_WM_UNIT_ID" val="custom20177452_30*b*1"/>
  <p:tag name="KSO_WM_UNIT_INDEX" val="1"/>
  <p:tag name="KSO_WM_UNIT_ISCONTENTSTITLE" val="0"/>
  <p:tag name="KSO_WM_UNIT_LAYERLEVEL" val="1"/>
  <p:tag name="KSO_WM_UNIT_PRESET_TEXT_INDEX" val="1"/>
  <p:tag name="KSO_WM_UNIT_PRESET_TEXT_LEN" val="50"/>
  <p:tag name="KSO_WM_UNIT_TYPE" val="b"/>
  <p:tag name="KSO_WM_UNIT_VALUE" val="111"/>
</p:tagLst>
</file>

<file path=ppt/tags/tag57.xml><?xml version="1.0" encoding="utf-8"?>
<p:tagLst xmlns:a="http://schemas.openxmlformats.org/drawingml/2006/main" xmlns:r="http://schemas.openxmlformats.org/officeDocument/2006/relationships" xmlns:p="http://schemas.openxmlformats.org/presentationml/2006/main">
  <p:tag name="AS_UNIQUEID" val="152"/>
</p:tagLst>
</file>

<file path=ppt/tags/tag6.xml><?xml version="1.0" encoding="utf-8"?>
<p:tagLst xmlns:a="http://schemas.openxmlformats.org/drawingml/2006/main" xmlns:r="http://schemas.openxmlformats.org/officeDocument/2006/relationships" xmlns:p="http://schemas.openxmlformats.org/presentationml/2006/main">
  <p:tag name="AS_UNIQUEID" val="126"/>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125,&quot;width&quot;:18120}"/>
</p:tagLst>
</file>

<file path=ppt/tags/tag8.xml><?xml version="1.0" encoding="utf-8"?>
<p:tagLst xmlns:a="http://schemas.openxmlformats.org/drawingml/2006/main" xmlns:r="http://schemas.openxmlformats.org/officeDocument/2006/relationships" xmlns:p="http://schemas.openxmlformats.org/presentationml/2006/main">
  <p:tag name="AS_UNIQUEID" val="153"/>
</p:tagLst>
</file>

<file path=ppt/tags/tag9.xml><?xml version="1.0" encoding="utf-8"?>
<p:tagLst xmlns:a="http://schemas.openxmlformats.org/drawingml/2006/main" xmlns:r="http://schemas.openxmlformats.org/officeDocument/2006/relationships" xmlns:p="http://schemas.openxmlformats.org/presentationml/2006/main">
  <p:tag name="AS_UNIQUEID" val="1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2599</Words>
  <Application>Microsoft Office PowerPoint</Application>
  <PresentationFormat>自定义</PresentationFormat>
  <Paragraphs>214</Paragraphs>
  <Slides>17</Slides>
  <Notes>3</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17</vt:i4>
      </vt:variant>
    </vt:vector>
  </HeadingPairs>
  <TitlesOfParts>
    <vt:vector size="30" baseType="lpstr">
      <vt:lpstr>Arial</vt:lpstr>
      <vt:lpstr>宋体</vt:lpstr>
      <vt:lpstr>汉仪书魂体简</vt:lpstr>
      <vt:lpstr>字魂59号-创粗黑</vt:lpstr>
      <vt:lpstr>微软雅黑</vt:lpstr>
      <vt:lpstr>方正粗黑宋简体</vt:lpstr>
      <vt:lpstr>楷体</vt:lpstr>
      <vt:lpstr>黑体</vt:lpstr>
      <vt:lpstr>Calibri</vt:lpstr>
      <vt:lpstr>Times New Roman</vt:lpstr>
      <vt:lpstr>Calibri Light</vt:lpstr>
      <vt:lpstr>Wingdings</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86</cp:revision>
  <dcterms:created xsi:type="dcterms:W3CDTF">2018-10-12T07:21:00Z</dcterms:created>
  <dcterms:modified xsi:type="dcterms:W3CDTF">2023-02-15T11:21:09Z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KSOSaveFontToCloudKey">
    <vt:lpwstr>0_btnclosed</vt:lpwstr>
  </property>
</Properties>
</file>