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3"/>
    <p:sldId id="256" r:id="rId4"/>
    <p:sldId id="260" r:id="rId5"/>
    <p:sldId id="262" r:id="rId6"/>
    <p:sldId id="261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58" r:id="rId17"/>
    <p:sldId id="272" r:id="rId18"/>
    <p:sldId id="273" r:id="rId19"/>
    <p:sldId id="274" r:id="rId20"/>
    <p:sldId id="276" r:id="rId21"/>
    <p:sldId id="278" r:id="rId22"/>
    <p:sldId id="277" r:id="rId23"/>
    <p:sldId id="275" r:id="rId24"/>
  </p:sldIdLst>
  <p:sldSz cx="12192000" cy="6858000"/>
  <p:notesSz cx="6858000" cy="9144000"/>
  <p:embeddedFontLst>
    <p:embeddedFont>
      <p:font typeface="黑体" panose="02010609060101010101" pitchFamily="49" charset="-122"/>
      <p:regular r:id="rId29"/>
    </p:embeddedFont>
    <p:embeddedFont>
      <p:font typeface="汉仪书魂体简" panose="02010609000101010101" charset="-122"/>
      <p:regular r:id="rId30"/>
    </p:embeddedFont>
    <p:embeddedFont>
      <p:font typeface="方正粗黑宋简体" panose="02000000000000000000" charset="-122"/>
      <p:regular r:id="rId31"/>
    </p:embeddedFont>
    <p:embeddedFont>
      <p:font typeface="微软雅黑" panose="020B0503020204020204" charset="-122"/>
      <p:regular r:id="rId32"/>
    </p:embeddedFont>
    <p:embeddedFont>
      <p:font typeface="楷体" panose="0201060906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" initials="T" lastIdx="1" clrIdx="0"/>
  <p:cmAuthor id="2" name="作者" initials="A" lastIdx="0" clrIdx="1"/>
  <p:cmAuthor id="0" name="PPTer_Ta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F3621"/>
    <a:srgbClr val="B7B3B2"/>
    <a:srgbClr val="C3B7A7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emf"/><Relationship Id="rId8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jpeg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44170" y="88900"/>
            <a:ext cx="59048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一群想要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走出中世纪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的人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......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Wingdings" panose="05000000000000000000" charset="0"/>
            </a:endParaRPr>
          </a:p>
        </p:txBody>
      </p:sp>
      <p:pic>
        <p:nvPicPr>
          <p:cNvPr id="24578" name="Picture 4" descr="http://spider.nosdn.127.net/5bf99a1af0bcb5bc87dff95853f1a44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420" y="812800"/>
            <a:ext cx="2199005" cy="2469515"/>
          </a:xfrm>
          <a:prstGeom prst="rect">
            <a:avLst/>
          </a:prstGeom>
          <a:noFill/>
          <a:ln w="9525">
            <a:noFill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" y="3876040"/>
            <a:ext cx="2941955" cy="248729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631" name="Picture 4" descr="https://timgsa.baidu.com/timg?image&amp;quality=80&amp;size=b9999_10000&amp;sec=1590151686430&amp;di=944f2e29b6d9465f74d58b41f2d2ba26&amp;imgtype=0&amp;src=http%3A%2F%2Fimg.mp.itc.cn%2Fupload%2F20170405%2F0b4e37ca92654554a6283307b5174b30_t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810" y="3876675"/>
            <a:ext cx="6028055" cy="2486660"/>
          </a:xfrm>
          <a:prstGeom prst="rect">
            <a:avLst/>
          </a:prstGeom>
          <a:noFill/>
          <a:ln w="9525">
            <a:noFill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1076960" y="812800"/>
            <a:ext cx="5967730" cy="2992120"/>
            <a:chOff x="1696" y="1280"/>
            <a:chExt cx="9398" cy="4712"/>
          </a:xfrm>
          <a:effectLst/>
        </p:grpSpPr>
        <p:grpSp>
          <p:nvGrpSpPr>
            <p:cNvPr id="8" name="组合 7"/>
            <p:cNvGrpSpPr/>
            <p:nvPr/>
          </p:nvGrpSpPr>
          <p:grpSpPr>
            <a:xfrm>
              <a:off x="1696" y="1280"/>
              <a:ext cx="9399" cy="3890"/>
              <a:chOff x="845" y="1720"/>
              <a:chExt cx="9399" cy="389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5" y="1720"/>
                <a:ext cx="3067" cy="3890"/>
              </a:xfrm>
              <a:prstGeom prst="rect">
                <a:avLst/>
              </a:prstGeom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2" y="1720"/>
                <a:ext cx="3342" cy="3867"/>
              </a:xfrm>
              <a:prstGeom prst="rect">
                <a:avLst/>
              </a:prstGeom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54" y="1720"/>
                <a:ext cx="2990" cy="3843"/>
              </a:xfrm>
              <a:prstGeom prst="rect">
                <a:avLst/>
              </a:prstGeom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9" name="文本框 8"/>
            <p:cNvSpPr txBox="1"/>
            <p:nvPr/>
          </p:nvSpPr>
          <p:spPr>
            <a:xfrm>
              <a:off x="1696" y="5170"/>
              <a:ext cx="9311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Wingdings" panose="05000000000000000000" charset="0"/>
                </a:rPr>
                <a:t>   </a:t>
              </a: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Wingdings" panose="05000000000000000000" charset="0"/>
                </a:rPr>
                <a:t>但丁    米开朗琪罗   莎士比亚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8427720" y="328295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马丁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·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路德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Wingdings" panose="05000000000000000000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09140" y="633603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牛顿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Wingdings" panose="05000000000000000000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47055" y="6336030"/>
            <a:ext cx="53771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卢梭      孟德斯鸠     伏尔泰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Wingdings" panose="05000000000000000000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32650" y="88900"/>
            <a:ext cx="24720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charset="-122"/>
                <a:ea typeface="汉仪书魂体简" panose="02010609000101010101" charset="-122"/>
                <a:cs typeface="黑体" panose="02010609060101010101" pitchFamily="49" charset="-122"/>
                <a:sym typeface="Wingdings" panose="05000000000000000000" charset="0"/>
              </a:rPr>
              <a:t>人文主义者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charset="-122"/>
              <a:ea typeface="汉仪书魂体简" panose="02010609000101010101" charset="-122"/>
              <a:cs typeface="黑体" panose="02010609060101010101" pitchFamily="49" charset="-122"/>
              <a:sym typeface="Wingdings" panose="05000000000000000000" charset="0"/>
            </a:endParaRPr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737850" y="88900"/>
          <a:ext cx="1758315" cy="964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8" imgW="1562100" imgH="876300" progId="Package">
                  <p:embed/>
                </p:oleObj>
              </mc:Choice>
              <mc:Fallback>
                <p:oleObj name="" r:id="rId8" imgW="1562100" imgH="87630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37850" y="88900"/>
                        <a:ext cx="1758315" cy="964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二、挣脱神权：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宗教改革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Text Box 9"/>
          <p:cNvSpPr txBox="1"/>
          <p:nvPr/>
        </p:nvSpPr>
        <p:spPr>
          <a:xfrm>
            <a:off x="278765" y="840740"/>
            <a:ext cx="80060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spcBef>
                <a:spcPts val="0"/>
              </a:spcBef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新气象：上层精英享受生活，思想丰盈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</a:rPr>
              <a:t>...</a:t>
            </a:r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旧阴影：底层民众艰难度日，笃信教会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</a:rPr>
              <a:t>...</a:t>
            </a:r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78765" y="1793875"/>
            <a:ext cx="5650230" cy="5062220"/>
            <a:chOff x="391" y="2971"/>
            <a:chExt cx="8898" cy="7972"/>
          </a:xfrm>
        </p:grpSpPr>
        <p:pic>
          <p:nvPicPr>
            <p:cNvPr id="3" name="Picture 2" descr="http://5b0988e595225.cdn.sohucs.com/images/20171023/85be04ca2e7e4643af01e1896864d820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1" y="2971"/>
              <a:ext cx="7178" cy="6472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/>
            <p:cNvSpPr txBox="1"/>
            <p:nvPr/>
          </p:nvSpPr>
          <p:spPr>
            <a:xfrm>
              <a:off x="391" y="9443"/>
              <a:ext cx="889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Wingdings" panose="05000000000000000000" charset="0"/>
                </a:rPr>
                <a:t>1517</a:t>
              </a: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Wingdings" panose="05000000000000000000" charset="0"/>
                </a:rPr>
                <a:t>年，马丁</a:t>
              </a:r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Wingdings" panose="05000000000000000000" charset="0"/>
                </a:rPr>
                <a:t>·</a:t>
              </a: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Wingdings" panose="05000000000000000000" charset="0"/>
                </a:rPr>
                <a:t>路德张贴《九十五条论纲》，痛斥教廷兜售赎罪券</a:t>
              </a:r>
              <a:endPara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endParaRPr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50890" y="2036445"/>
            <a:ext cx="6128385" cy="34080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</a:ln>
          <a:effectLst/>
        </p:spPr>
        <p:txBody>
          <a:bodyPr wrap="square" anchor="ctr">
            <a:spAutoFit/>
          </a:bodyPr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【宗教改革】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1517年马丁·路德提出《九十五条论纲》，到1648年《威斯特伐利亚和约》的出台为止的欧洲自上而下的宗教改革运动。该运动席卷整个欧洲，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永久性地结束了罗马天主教会对于西欧的封建神权统治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二、挣脱神权：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宗教改革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Text Box 11"/>
          <p:cNvSpPr txBox="1"/>
          <p:nvPr/>
        </p:nvSpPr>
        <p:spPr>
          <a:xfrm>
            <a:off x="6044565" y="143510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1.</a:t>
            </a:r>
            <a:r>
              <a:rPr lang="zh-CN" altLang="en-US" sz="3200" b="1" dirty="0">
                <a:latin typeface="+mj-ea"/>
                <a:ea typeface="+mj-ea"/>
              </a:rPr>
              <a:t>背景</a:t>
            </a:r>
            <a:endParaRPr lang="zh-CN" altLang="en-US" sz="3200" b="1" dirty="0">
              <a:latin typeface="+mj-ea"/>
              <a:ea typeface="+mj-ea"/>
            </a:endParaRPr>
          </a:p>
        </p:txBody>
      </p:sp>
      <p:pic>
        <p:nvPicPr>
          <p:cNvPr id="14339" name="Picture 62" descr="利奥十世"/>
          <p:cNvPicPr>
            <a:picLocks noChangeAspect="1"/>
          </p:cNvPicPr>
          <p:nvPr/>
        </p:nvPicPr>
        <p:blipFill>
          <a:blip r:embed="rId2"/>
          <a:srcRect l="8766" t="7985" r="21045" b="15208"/>
          <a:stretch>
            <a:fillRect/>
          </a:stretch>
        </p:blipFill>
        <p:spPr>
          <a:xfrm>
            <a:off x="192723" y="1122680"/>
            <a:ext cx="1662112" cy="217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文本框 2"/>
          <p:cNvSpPr txBox="1"/>
          <p:nvPr/>
        </p:nvSpPr>
        <p:spPr>
          <a:xfrm>
            <a:off x="167323" y="3272155"/>
            <a:ext cx="171291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天主教教皇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1" name="Rectangle 9"/>
          <p:cNvSpPr/>
          <p:nvPr/>
        </p:nvSpPr>
        <p:spPr>
          <a:xfrm rot="-10800000" flipV="1">
            <a:off x="1978660" y="1109980"/>
            <a:ext cx="3933825" cy="2308225"/>
          </a:xfrm>
          <a:prstGeom prst="rect">
            <a:avLst/>
          </a:prstGeom>
          <a:noFill/>
          <a:ln w="41275" cap="flat" cmpd="dbl">
            <a:solidFill>
              <a:schemeClr val="tx1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Arial" panose="020B0604020202020204" pitchFamily="34" charset="0"/>
                <a:ea typeface="仿宋_GB2312" pitchFamily="49" charset="-122"/>
              </a:rPr>
              <a:t>我和天主教会才能决定人死后能否升上天堂；</a:t>
            </a:r>
            <a:endParaRPr lang="zh-CN" altLang="en-US" sz="2400" b="1" dirty="0">
              <a:latin typeface="Arial" panose="020B0604020202020204" pitchFamily="34" charset="0"/>
              <a:ea typeface="仿宋_GB2312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Arial" panose="020B0604020202020204" pitchFamily="34" charset="0"/>
                <a:ea typeface="仿宋_GB2312" pitchFamily="49" charset="-122"/>
              </a:rPr>
              <a:t>购买赎罪券的钱</a:t>
            </a:r>
            <a:r>
              <a:rPr lang="en-US" altLang="zh-CN" sz="2400" b="1" dirty="0">
                <a:latin typeface="Arial" panose="020B0604020202020204" pitchFamily="34" charset="0"/>
                <a:ea typeface="仿宋_GB2312" pitchFamily="49" charset="-122"/>
              </a:rPr>
              <a:t>“</a:t>
            </a:r>
            <a:r>
              <a:rPr lang="zh-CN" altLang="en-US" sz="2400" b="1" dirty="0">
                <a:latin typeface="Arial" panose="020B0604020202020204" pitchFamily="34" charset="0"/>
                <a:ea typeface="仿宋_GB2312" pitchFamily="49" charset="-122"/>
              </a:rPr>
              <a:t>叮当</a:t>
            </a:r>
            <a:r>
              <a:rPr lang="en-US" altLang="zh-CN" sz="2400" b="1" dirty="0">
                <a:latin typeface="Arial" panose="020B0604020202020204" pitchFamily="34" charset="0"/>
                <a:ea typeface="仿宋_GB2312" pitchFamily="49" charset="-122"/>
              </a:rPr>
              <a:t>”</a:t>
            </a:r>
            <a:r>
              <a:rPr lang="zh-CN" altLang="en-US" sz="2400" b="1" dirty="0">
                <a:latin typeface="Arial" panose="020B0604020202020204" pitchFamily="34" charset="0"/>
                <a:ea typeface="仿宋_GB2312" pitchFamily="49" charset="-122"/>
              </a:rPr>
              <a:t>落柜时，你的灵魂得救了；</a:t>
            </a:r>
            <a:endParaRPr lang="zh-CN" altLang="en-US" sz="2400" b="1" dirty="0">
              <a:latin typeface="Arial" panose="020B0604020202020204" pitchFamily="34" charset="0"/>
              <a:ea typeface="仿宋_GB2312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仿宋_GB2312" pitchFamily="49" charset="-122"/>
                <a:ea typeface="仿宋_GB2312" pitchFamily="49" charset="-122"/>
              </a:rPr>
              <a:t>月亮从太阳获得光辉，国王从教皇手中获得权力；</a:t>
            </a:r>
            <a:endParaRPr lang="zh-CN" altLang="en-US" sz="2400" b="1" dirty="0">
              <a:latin typeface="Arial" panose="020B0604020202020204" pitchFamily="34" charset="0"/>
              <a:ea typeface="仿宋_GB2312" pitchFamily="49" charset="-122"/>
            </a:endParaRPr>
          </a:p>
        </p:txBody>
      </p:sp>
      <p:pic>
        <p:nvPicPr>
          <p:cNvPr id="14342" name="图片 3"/>
          <p:cNvPicPr>
            <a:picLocks noChangeAspect="1"/>
          </p:cNvPicPr>
          <p:nvPr/>
        </p:nvPicPr>
        <p:blipFill>
          <a:blip r:embed="rId3"/>
          <a:srcRect l="13249" t="13919" r="46001" b="33435"/>
          <a:stretch>
            <a:fillRect/>
          </a:stretch>
        </p:blipFill>
        <p:spPr>
          <a:xfrm>
            <a:off x="10189210" y="614680"/>
            <a:ext cx="1785938" cy="219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文本框 4"/>
          <p:cNvSpPr txBox="1"/>
          <p:nvPr/>
        </p:nvSpPr>
        <p:spPr>
          <a:xfrm>
            <a:off x="10341610" y="2775268"/>
            <a:ext cx="140811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资产阶级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4" name="Rectangle 9"/>
          <p:cNvSpPr/>
          <p:nvPr/>
        </p:nvSpPr>
        <p:spPr>
          <a:xfrm rot="-10800000" flipV="1">
            <a:off x="6434773" y="1044893"/>
            <a:ext cx="3686175" cy="1568450"/>
          </a:xfrm>
          <a:prstGeom prst="rect">
            <a:avLst/>
          </a:prstGeom>
          <a:noFill/>
          <a:ln w="53975" cap="flat" cmpd="sng">
            <a:solidFill>
              <a:srgbClr val="0070C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Arial" panose="020B0604020202020204" pitchFamily="34" charset="0"/>
                <a:ea typeface="仿宋_GB2312" pitchFamily="49" charset="-122"/>
              </a:rPr>
              <a:t>能否升入天堂，凭什么教皇说了算？</a:t>
            </a:r>
            <a:endParaRPr lang="zh-CN" altLang="en-US" sz="2400" b="1" dirty="0">
              <a:latin typeface="Arial" panose="020B0604020202020204" pitchFamily="34" charset="0"/>
              <a:ea typeface="仿宋_GB2312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Arial" panose="020B0604020202020204" pitchFamily="34" charset="0"/>
                <a:ea typeface="仿宋_GB2312" pitchFamily="49" charset="-122"/>
              </a:rPr>
              <a:t>赎罪券是在敲榨，钱应用来创造更多财富；</a:t>
            </a:r>
            <a:endParaRPr lang="zh-CN" altLang="en-US" sz="2400" b="1" dirty="0">
              <a:latin typeface="Arial" panose="020B0604020202020204" pitchFamily="34" charset="0"/>
              <a:ea typeface="仿宋_GB2312" pitchFamily="49" charset="-122"/>
            </a:endParaRPr>
          </a:p>
        </p:txBody>
      </p:sp>
      <p:pic>
        <p:nvPicPr>
          <p:cNvPr id="14345" name="图片 6"/>
          <p:cNvPicPr>
            <a:picLocks noChangeAspect="1"/>
          </p:cNvPicPr>
          <p:nvPr/>
        </p:nvPicPr>
        <p:blipFill>
          <a:blip r:embed="rId4"/>
          <a:srcRect l="11749" t="3024" r="10110" b="21652"/>
          <a:stretch>
            <a:fillRect/>
          </a:stretch>
        </p:blipFill>
        <p:spPr>
          <a:xfrm>
            <a:off x="10260648" y="3224530"/>
            <a:ext cx="1785937" cy="240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6" name="文本框 7"/>
          <p:cNvSpPr txBox="1"/>
          <p:nvPr/>
        </p:nvSpPr>
        <p:spPr>
          <a:xfrm>
            <a:off x="10451148" y="5628005"/>
            <a:ext cx="14065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各国国王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7" name="Rectangle 9"/>
          <p:cNvSpPr/>
          <p:nvPr/>
        </p:nvSpPr>
        <p:spPr>
          <a:xfrm rot="-10800000" flipV="1">
            <a:off x="7650480" y="3672205"/>
            <a:ext cx="2557780" cy="1938020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lgDashDotDot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Arial" panose="020B0604020202020204" pitchFamily="34" charset="0"/>
                <a:ea typeface="仿宋_GB2312" pitchFamily="49" charset="-122"/>
              </a:rPr>
              <a:t>王权应高于教权；</a:t>
            </a:r>
            <a:endParaRPr lang="zh-CN" altLang="en-US" sz="2400" b="1" dirty="0">
              <a:latin typeface="Arial" panose="020B0604020202020204" pitchFamily="34" charset="0"/>
              <a:ea typeface="仿宋_GB2312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Arial" panose="020B0604020202020204" pitchFamily="34" charset="0"/>
                <a:ea typeface="仿宋_GB2312" pitchFamily="49" charset="-122"/>
              </a:rPr>
              <a:t>建立民族国家，本民族事务教皇无权干涉；</a:t>
            </a:r>
            <a:endParaRPr lang="zh-CN" altLang="en-US" sz="2400" b="1" dirty="0">
              <a:latin typeface="Arial" panose="020B0604020202020204" pitchFamily="34" charset="0"/>
              <a:ea typeface="仿宋_GB2312" pitchFamily="49" charset="-122"/>
            </a:endParaRPr>
          </a:p>
        </p:txBody>
      </p:sp>
      <p:sp>
        <p:nvSpPr>
          <p:cNvPr id="7169" name="Rectangle 2"/>
          <p:cNvSpPr>
            <a:spLocks noChangeArrowheads="1"/>
          </p:cNvSpPr>
          <p:nvPr/>
        </p:nvSpPr>
        <p:spPr bwMode="auto">
          <a:xfrm>
            <a:off x="283845" y="3732530"/>
            <a:ext cx="7092315" cy="29343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</a:ln>
          <a:effectLst/>
        </p:spPr>
        <p:txBody>
          <a:bodyPr wrap="square" anchor="ctr">
            <a:spAutoFit/>
          </a:bodyPr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①经济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：天主教会阻碍西欧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资本主义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发展（根本）；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②思想：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文艺复兴冲击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天主教会的权威，人们对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教廷的盘剥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日益不满；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③政治：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西欧王权强化，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民族国家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逐步形成；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④导火线：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教皇在德意志出售赎罪券。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3" grpId="0"/>
      <p:bldP spid="14346" grpId="0"/>
      <p:bldP spid="14347" grpId="0" animBg="1"/>
      <p:bldP spid="71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二、挣脱神权：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宗教改革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Text Box 11"/>
          <p:cNvSpPr txBox="1"/>
          <p:nvPr/>
        </p:nvSpPr>
        <p:spPr>
          <a:xfrm>
            <a:off x="283845" y="864870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2.</a:t>
            </a:r>
            <a:r>
              <a:rPr lang="zh-CN" altLang="en-US" sz="3200" b="1" dirty="0">
                <a:latin typeface="+mj-ea"/>
                <a:ea typeface="+mj-ea"/>
              </a:rPr>
              <a:t>过程：</a:t>
            </a:r>
            <a:endParaRPr lang="zh-CN" altLang="en-US" sz="3200" b="1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AFCF9">
                  <a:alpha val="100000"/>
                </a:srgbClr>
              </a:clrFrom>
              <a:clrTo>
                <a:srgbClr val="FAFCF9">
                  <a:alpha val="100000"/>
                  <a:alpha val="0"/>
                </a:srgbClr>
              </a:clrTo>
            </a:clrChange>
          </a:blip>
          <a:srcRect l="1365" t="1791" r="1502" b="2328"/>
          <a:stretch>
            <a:fillRect/>
          </a:stretch>
        </p:blipFill>
        <p:spPr>
          <a:xfrm>
            <a:off x="6936105" y="215265"/>
            <a:ext cx="5184775" cy="390207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0" y="1448435"/>
            <a:ext cx="7158990" cy="10388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）序幕：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1517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年，马丁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·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路德宗教改革；</a:t>
            </a:r>
            <a:endParaRPr lang="zh-CN" altLang="en-US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）扩展：瑞士加尔文派，英国国教。</a:t>
            </a:r>
            <a:endParaRPr lang="en-US" altLang="zh-CN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Text Box 11"/>
          <p:cNvSpPr txBox="1"/>
          <p:nvPr/>
        </p:nvSpPr>
        <p:spPr>
          <a:xfrm>
            <a:off x="283845" y="2531110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3.</a:t>
            </a:r>
            <a:r>
              <a:rPr lang="zh-CN" altLang="en-US" sz="3200" b="1" dirty="0">
                <a:latin typeface="+mj-ea"/>
                <a:ea typeface="+mj-ea"/>
              </a:rPr>
              <a:t>主张</a:t>
            </a:r>
            <a:r>
              <a:rPr lang="zh-CN" altLang="en-US" sz="3200" b="1" dirty="0">
                <a:latin typeface="+mj-ea"/>
                <a:ea typeface="+mj-ea"/>
              </a:rPr>
              <a:t>：</a:t>
            </a:r>
            <a:endParaRPr lang="zh-CN" altLang="en-US" sz="3200" b="1" dirty="0">
              <a:latin typeface="+mj-ea"/>
              <a:ea typeface="+mj-ea"/>
            </a:endParaRPr>
          </a:p>
        </p:txBody>
      </p:sp>
      <p:pic>
        <p:nvPicPr>
          <p:cNvPr id="7" name="图片 -2147482624" descr="图片1"/>
          <p:cNvPicPr>
            <a:picLocks noChangeAspect="1"/>
          </p:cNvPicPr>
          <p:nvPr/>
        </p:nvPicPr>
        <p:blipFill>
          <a:blip r:embed="rId3"/>
          <a:srcRect r="48991"/>
          <a:stretch>
            <a:fillRect/>
          </a:stretch>
        </p:blipFill>
        <p:spPr>
          <a:xfrm>
            <a:off x="121285" y="3253740"/>
            <a:ext cx="4262120" cy="2678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6874510" y="501015"/>
            <a:ext cx="5185410" cy="293433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>
              <a:lnSpc>
                <a:spcPct val="110000"/>
              </a:lnSpc>
            </a:pPr>
            <a:r>
              <a:rPr 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上帝的道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不是用什么行为,而是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单用信才能领受爱慕的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。因此,既然灵魂为它的生命与义所需要的只是信,那么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灵魂称义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显然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单是因信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,而不是任何行为。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endParaRPr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457200">
              <a:lnSpc>
                <a:spcPct val="110000"/>
              </a:lnSpc>
            </a:pP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</a:t>
            </a:r>
            <a:r>
              <a:rPr 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马丁</a:t>
            </a:r>
            <a:r>
              <a:rPr lang="en-US" altLang="zh-CN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路德</a:t>
            </a:r>
            <a:endParaRPr lang="zh-CN" altLang="en-US" sz="2400" b="1" spc="50" noProof="0" dirty="0">
              <a:ln w="3175">
                <a:noFill/>
                <a:prstDash val="dash"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88390" y="5999480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教会高于国家</a:t>
            </a:r>
            <a:endParaRPr lang="zh-CN" altLang="en-US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4271645" y="3726815"/>
            <a:ext cx="562292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①因信称义，简化仪式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4271010" y="4692015"/>
            <a:ext cx="562292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②上帝面前人人平等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4271010" y="5586095"/>
            <a:ext cx="5623560" cy="521970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②民族、廉洁教会，运用民族语言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7346" name="Picture 2" descr="åœ£ç»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095" y="3714750"/>
            <a:ext cx="2028825" cy="2537460"/>
          </a:xfrm>
          <a:prstGeom prst="rect">
            <a:avLst/>
          </a:prstGeom>
          <a:noFill/>
          <a:ln w="9525"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22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二、挣脱神权：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宗教改革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Text Box 11"/>
          <p:cNvSpPr txBox="1"/>
          <p:nvPr/>
        </p:nvSpPr>
        <p:spPr>
          <a:xfrm>
            <a:off x="283845" y="864870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4.</a:t>
            </a:r>
            <a:r>
              <a:rPr lang="zh-CN" altLang="en-US" sz="3200" b="1" dirty="0">
                <a:latin typeface="+mj-ea"/>
                <a:ea typeface="+mj-ea"/>
              </a:rPr>
              <a:t>影响</a:t>
            </a:r>
            <a:r>
              <a:rPr lang="zh-CN" altLang="en-US" sz="3200" b="1" dirty="0">
                <a:latin typeface="+mj-ea"/>
                <a:ea typeface="+mj-ea"/>
              </a:rPr>
              <a:t>：</a:t>
            </a:r>
            <a:endParaRPr lang="zh-CN" altLang="en-US" sz="3200" b="1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8005" y="1448435"/>
            <a:ext cx="10855960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①思想：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进一步解放了人们的思想，传播和发展了</a:t>
            </a:r>
            <a:r>
              <a:rPr lang="zh-CN" altLang="en-US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人文主义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②经济：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有利于欧洲</a:t>
            </a:r>
            <a:r>
              <a:rPr lang="en-US" altLang="zh-CN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资本主义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经济的发展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en-US" altLang="zh-CN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③政治：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推动了欧洲</a:t>
            </a:r>
            <a:r>
              <a:rPr lang="en-US" altLang="zh-CN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民族国家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的形成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en-US" altLang="zh-CN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④文化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：推动了</a:t>
            </a:r>
            <a:r>
              <a:rPr lang="en-US" altLang="zh-CN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文化教育事业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发展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17930" y="3703320"/>
            <a:ext cx="9756775" cy="260159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 fontAlgn="auto">
              <a:lnSpc>
                <a:spcPct val="120000"/>
              </a:lnSpc>
            </a:pPr>
            <a:r>
              <a:rPr 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宗教改革有助于西欧文明的现代化。当时，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识字率提高，思想十分活跃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民众觉醒和参政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的程度是欧亚大陆其他地区无法比拟的。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世俗当局控制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着神职人员的任命和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教会的财务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。宗教改革的直接和决定性的遗产是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权力</a:t>
            </a:r>
            <a:r>
              <a:rPr sz="2800" b="1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由教会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向政府的转移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457200" fontAlgn="auto">
              <a:lnSpc>
                <a:spcPct val="120000"/>
              </a:lnSpc>
            </a:pPr>
            <a:r>
              <a:rPr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——斯塔夫里阿诺斯《全球通史》</a:t>
            </a:r>
            <a:endParaRPr sz="24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 批判神学：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科学革命  </a:t>
              </a:r>
              <a:r>
                <a:rPr lang="en-US" altLang="zh-CN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(</a:t>
              </a: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自然界）</a:t>
              </a:r>
              <a:endParaRPr lang="zh-CN" altLang="en-US" sz="36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80720" y="2090420"/>
          <a:ext cx="1082230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420"/>
                <a:gridCol w="9620885"/>
              </a:tblGrid>
              <a:tr h="4876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哥白尼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29100" algn="l"/>
                        </a:tabLst>
                        <a:defRPr/>
                      </a:pPr>
                      <a:endParaRPr sz="26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牛顿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29100" algn="l"/>
                        </a:tabLst>
                        <a:defRPr/>
                      </a:pPr>
                      <a:r>
                        <a:rPr lang="zh-CN" sz="2600" b="1" noProof="0" dirty="0">
                          <a:ln>
                            <a:noFill/>
                          </a:ln>
                          <a:noFill/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发现</a:t>
                      </a:r>
                      <a:r>
                        <a:rPr sz="2600" b="1" noProof="0" dirty="0">
                          <a:ln>
                            <a:noFill/>
                          </a:ln>
                          <a:noFill/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万有引力定律，</a:t>
                      </a:r>
                      <a:r>
                        <a:rPr lang="zh-CN" sz="2600" b="1" noProof="0" dirty="0">
                          <a:ln>
                            <a:noFill/>
                          </a:ln>
                          <a:noFill/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确立</a:t>
                      </a:r>
                      <a:r>
                        <a:rPr sz="2600" b="1" noProof="0" dirty="0">
                          <a:ln>
                            <a:noFill/>
                          </a:ln>
                          <a:noFill/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经典力学体系</a:t>
                      </a:r>
                      <a:r>
                        <a:rPr lang="zh-CN" sz="2600" b="1" noProof="0" dirty="0">
                          <a:ln>
                            <a:noFill/>
                          </a:ln>
                          <a:noFill/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，近代物理学奠基人</a:t>
                      </a:r>
                      <a:endParaRPr lang="zh-CN" sz="2600" b="1" noProof="0" dirty="0">
                        <a:ln>
                          <a:noFill/>
                        </a:ln>
                        <a:noFill/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其他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29100" algn="l"/>
                        </a:tabLst>
                        <a:defRPr/>
                      </a:pPr>
                      <a:r>
                        <a:rPr lang="zh-CN" altLang="en-US" sz="2600" b="1" noProof="0" dirty="0">
                          <a:ln>
                            <a:noFill/>
                          </a:ln>
                          <a:noFill/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在光学、热学、电磁学、解剖学等领域进步巨大</a:t>
                      </a:r>
                      <a:endParaRPr lang="zh-CN" altLang="en-US" sz="2600" b="1" noProof="0" dirty="0">
                        <a:ln>
                          <a:noFill/>
                        </a:ln>
                        <a:noFill/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 Box 9"/>
          <p:cNvSpPr txBox="1"/>
          <p:nvPr/>
        </p:nvSpPr>
        <p:spPr>
          <a:xfrm>
            <a:off x="121285" y="942340"/>
            <a:ext cx="117348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spcBef>
                <a:spcPts val="0"/>
              </a:spcBef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16-17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世纪</a:t>
            </a:r>
            <a:r>
              <a:rPr lang="zh-CN" altLang="en-US" sz="3200" dirty="0">
                <a:latin typeface="Arial" panose="020B0604020202020204" pitchFamily="34" charset="0"/>
                <a:ea typeface="黑体" panose="02010609060101010101" pitchFamily="49" charset="-122"/>
              </a:rPr>
              <a:t>，欧洲的自然科学研究取得重大突破，近代科学兴起。</a:t>
            </a:r>
            <a:endParaRPr lang="zh-CN" altLang="en-US" sz="32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" name="Text Box 11"/>
          <p:cNvSpPr txBox="1"/>
          <p:nvPr/>
        </p:nvSpPr>
        <p:spPr>
          <a:xfrm>
            <a:off x="273685" y="1475105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2</a:t>
            </a:r>
            <a:r>
              <a:rPr lang="en-US" sz="3200" b="1" dirty="0">
                <a:latin typeface="+mj-ea"/>
                <a:ea typeface="+mj-ea"/>
              </a:rPr>
              <a:t>.</a:t>
            </a:r>
            <a:r>
              <a:rPr lang="zh-CN" altLang="en-US" sz="3200" b="1" dirty="0">
                <a:latin typeface="+mj-ea"/>
                <a:ea typeface="+mj-ea"/>
              </a:rPr>
              <a:t>成就</a:t>
            </a:r>
            <a:endParaRPr lang="zh-CN" altLang="en-US" sz="3200" b="1" dirty="0">
              <a:latin typeface="+mj-ea"/>
              <a:ea typeface="+mj-ea"/>
            </a:endParaRPr>
          </a:p>
        </p:txBody>
      </p:sp>
      <p:pic>
        <p:nvPicPr>
          <p:cNvPr id="24583" name="Picture 4" descr="https://timgsa.baidu.com/timg?image&amp;quality=80&amp;size=b9999_10000&amp;sec=1590150085256&amp;di=c08ee946ae1b58bdf29c9d63e60db96c&amp;imgtype=0&amp;src=http%3A%2F%2Fn.sinaimg.cn%2Fsinacn%2Fw998h774%2F20180228%2Fd169-fwnpcns32671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5639"/>
          <a:stretch>
            <a:fillRect/>
          </a:stretch>
        </p:blipFill>
        <p:spPr bwMode="auto">
          <a:xfrm>
            <a:off x="9528368" y="3793401"/>
            <a:ext cx="2327747" cy="2612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/>
          <p:nvPr/>
        </p:nvSpPr>
        <p:spPr>
          <a:xfrm>
            <a:off x="273685" y="3659505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3.</a:t>
            </a:r>
            <a:r>
              <a:rPr lang="zh-CN" altLang="en-US" sz="3200" b="1" dirty="0">
                <a:latin typeface="+mj-ea"/>
                <a:ea typeface="+mj-ea"/>
              </a:rPr>
              <a:t>意义</a:t>
            </a:r>
            <a:endParaRPr lang="zh-CN" altLang="en-US" sz="3200" b="1" dirty="0">
              <a:latin typeface="+mj-ea"/>
              <a:ea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6720" y="4343400"/>
            <a:ext cx="5545455" cy="15125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①形成理性化思维方式；</a:t>
            </a:r>
            <a:endParaRPr lang="zh-CN" altLang="en-US" sz="2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②确立发现自然规律的科学方法；</a:t>
            </a:r>
            <a:endParaRPr lang="zh-CN" altLang="en-US" sz="2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③促进了思想解放和社会进步。</a:t>
            </a:r>
            <a:endParaRPr lang="zh-CN" altLang="en-US" sz="2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90800" y="2090420"/>
            <a:ext cx="682498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29100" algn="l"/>
              </a:tabLst>
              <a:defRPr/>
            </a:pPr>
            <a:r>
              <a:rPr sz="26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提出</a:t>
            </a:r>
            <a:r>
              <a:rPr sz="2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“日心说”</a:t>
            </a:r>
            <a:r>
              <a:rPr sz="26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，否定天主教会的“地心说”</a:t>
            </a:r>
            <a:endParaRPr lang="zh-CN" altLang="en-US" sz="26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1535" y="2576195"/>
            <a:ext cx="881761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29100" algn="l"/>
              </a:tabLst>
              <a:defRPr/>
            </a:pPr>
            <a:r>
              <a:rPr lang="zh-CN" sz="26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发现</a:t>
            </a:r>
            <a:r>
              <a:rPr sz="2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万有引力定律</a:t>
            </a:r>
            <a:r>
              <a:rPr sz="26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sz="26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确立</a:t>
            </a:r>
            <a:r>
              <a:rPr sz="2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经典力学体系</a:t>
            </a:r>
            <a:r>
              <a:rPr lang="zh-CN" sz="26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，近代物理学奠基人</a:t>
            </a:r>
            <a:endParaRPr lang="zh-CN" altLang="en-US" sz="26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51798" y="3103880"/>
            <a:ext cx="7157085" cy="4508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29100" algn="l"/>
              </a:tabLst>
              <a:defRPr/>
            </a:pPr>
            <a:r>
              <a:rPr lang="zh-CN" altLang="en-US" sz="26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</a:t>
            </a:r>
            <a:r>
              <a:rPr lang="zh-CN" altLang="en-US" sz="2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光学、热学、电磁学、解剖学</a:t>
            </a:r>
            <a:r>
              <a:rPr lang="zh-CN" altLang="en-US" sz="26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等领域进步巨大</a:t>
            </a:r>
            <a:endParaRPr lang="zh-CN" altLang="en-US" sz="26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4" grpId="0"/>
      <p:bldP spid="7" grpId="0"/>
      <p:bldP spid="8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三、反抗封建：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启蒙运动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Text Box 9"/>
          <p:cNvSpPr txBox="1"/>
          <p:nvPr/>
        </p:nvSpPr>
        <p:spPr>
          <a:xfrm>
            <a:off x="278765" y="840740"/>
            <a:ext cx="80060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spcBef>
                <a:spcPts val="0"/>
              </a:spcBef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新气象：思想的自由，理性的力量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</a:rPr>
              <a:t>...</a:t>
            </a:r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</a:pP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</a:rPr>
              <a:t>旧阴影：王权的强化，教会的束缚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</a:rPr>
              <a:t>...</a:t>
            </a:r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3" name="图片 35"/>
          <p:cNvPicPr>
            <a:picLocks noChangeAspect="1"/>
          </p:cNvPicPr>
          <p:nvPr/>
        </p:nvPicPr>
        <p:blipFill rotWithShape="1">
          <a:blip r:embed="rId2"/>
          <a:srcRect l="3358" t="681" r="3804" b="17565"/>
          <a:stretch>
            <a:fillRect/>
          </a:stretch>
        </p:blipFill>
        <p:spPr>
          <a:xfrm>
            <a:off x="7617460" y="223520"/>
            <a:ext cx="4172585" cy="4681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278765" y="1793875"/>
            <a:ext cx="6827520" cy="1986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</a:rPr>
              <a:t>实质：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启蒙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”（Enlightenment）一词，法文原意为光明、智慧。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启蒙运动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就是以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理性和科学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的光芒，驱散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蒙昧、迷信、宗教狂热和专制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统治带来的黑暗。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8765" y="3875405"/>
            <a:ext cx="12147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2.</a:t>
            </a:r>
            <a:r>
              <a:rPr lang="zh-CN" altLang="en-US" sz="28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背景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8765" y="4326255"/>
            <a:ext cx="6752590" cy="2460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①经济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：欧洲资本主义经济进一步发展；</a:t>
            </a:r>
            <a:endParaRPr lang="zh-CN" altLang="en-US" sz="2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②思想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：文艺复兴、宗教改革和近代科学的发展，进一步解放思想；</a:t>
            </a:r>
            <a:endParaRPr lang="zh-CN" altLang="en-US" sz="2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③阶级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：新兴资产阶级要求摆脱专制王权和教会的思想束缚。</a:t>
            </a:r>
            <a:endParaRPr lang="zh-CN" altLang="en-US" sz="2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三、反抗封建：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启蒙运动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141085" y="92710"/>
            <a:ext cx="3394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3.</a:t>
            </a:r>
            <a:r>
              <a:rPr lang="zh-CN" altLang="en-US" sz="32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思想家及其观点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26631" name="Picture 4" descr="https://timgsa.baidu.com/timg?image&amp;quality=80&amp;size=b9999_10000&amp;sec=1590151686430&amp;di=944f2e29b6d9465f74d58b41f2d2ba26&amp;imgtype=0&amp;src=http%3A%2F%2Fimg.mp.itc.cn%2Fupload%2F20170405%2F0b4e37ca92654554a6283307b5174b30_th.jpeg"/>
          <p:cNvPicPr>
            <a:picLocks noChangeAspect="1"/>
          </p:cNvPicPr>
          <p:nvPr/>
        </p:nvPicPr>
        <p:blipFill>
          <a:blip r:embed="rId2"/>
          <a:srcRect l="66098"/>
          <a:stretch>
            <a:fillRect/>
          </a:stretch>
        </p:blipFill>
        <p:spPr>
          <a:xfrm>
            <a:off x="395605" y="922020"/>
            <a:ext cx="2132330" cy="259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2675890" y="882015"/>
            <a:ext cx="9045575" cy="267525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 fontAlgn="auto">
              <a:lnSpc>
                <a:spcPct val="120000"/>
              </a:lnSpc>
            </a:pP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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本身自由，周围的人与自己平等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这才是真正的生活，人们的自然生活。</a:t>
            </a:r>
            <a:endParaRPr lang="zh-CN" altLang="en-US"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457200" fontAlgn="auto">
              <a:lnSpc>
                <a:spcPct val="120000"/>
              </a:lnSpc>
            </a:pP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 一个受人尊敬而富裕的国王，有无限的权力做好事，确无力为非作歹……一边是贵族重臣，一边是城市代表，与国君共分立法之权。 ——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（法）</a:t>
            </a:r>
            <a:r>
              <a:rPr lang="en-US" altLang="zh-CN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伏尔泰  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           </a:t>
            </a:r>
            <a:endParaRPr lang="en-US" altLang="zh-CN"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charset="0"/>
            </a:endParaRPr>
          </a:p>
        </p:txBody>
      </p:sp>
      <p:pic>
        <p:nvPicPr>
          <p:cNvPr id="9" name="Picture 4" descr="https://timgsa.baidu.com/timg?image&amp;quality=80&amp;size=b9999_10000&amp;sec=1590151686430&amp;di=944f2e29b6d9465f74d58b41f2d2ba26&amp;imgtype=0&amp;src=http%3A%2F%2Fimg.mp.itc.cn%2Fupload%2F20170405%2F0b4e37ca92654554a6283307b5174b30_th.jpeg"/>
          <p:cNvPicPr>
            <a:picLocks noChangeAspect="1"/>
          </p:cNvPicPr>
          <p:nvPr/>
        </p:nvPicPr>
        <p:blipFill>
          <a:blip r:embed="rId2"/>
          <a:srcRect l="33801" t="294" r="32307" b="-1957"/>
          <a:stretch>
            <a:fillRect/>
          </a:stretch>
        </p:blipFill>
        <p:spPr>
          <a:xfrm>
            <a:off x="9589770" y="3774440"/>
            <a:ext cx="2131695" cy="263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95605" y="3737610"/>
            <a:ext cx="9045575" cy="267525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 fontAlgn="auto">
              <a:lnSpc>
                <a:spcPct val="120000"/>
              </a:lnSpc>
            </a:pP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当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立法权和行政权合而为一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，自由便不复存在了。因为人们担心，同一个人制定暴虐的法律，并同时加以执行。</a:t>
            </a:r>
            <a:r>
              <a:rPr 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司法权同立法权合而为一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，法官就同时为立法者。如果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司法权同行政权合而为一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，法官便成为压迫者。          ——摘自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（法）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孟德斯鸠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《论法的精神》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             </a:t>
            </a:r>
            <a:endParaRPr lang="en-US" altLang="zh-CN"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5042535" y="1257935"/>
            <a:ext cx="6567170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 fontAlgn="auto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伏尔泰：①自由，平等，天赋人权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5986780" y="2426335"/>
            <a:ext cx="562292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 fontAlgn="auto"/>
            <a:r>
              <a:rPr lang="zh-CN" altLang="zh-CN" sz="3200" b="1" dirty="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开明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专制，君主立宪制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3985260" y="4783455"/>
            <a:ext cx="492188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 fontAlgn="auto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孟德斯鸠：分权与制衡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 animBg="1"/>
      <p:bldP spid="11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三、反抗封建：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启蒙运动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141085" y="92710"/>
            <a:ext cx="3394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3.</a:t>
            </a:r>
            <a:r>
              <a:rPr lang="zh-CN" altLang="en-US" sz="32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思想家及其观点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26631" name="Picture 4" descr="https://timgsa.baidu.com/timg?image&amp;quality=80&amp;size=b9999_10000&amp;sec=1590151686430&amp;di=944f2e29b6d9465f74d58b41f2d2ba26&amp;imgtype=0&amp;src=http%3A%2F%2Fimg.mp.itc.cn%2Fupload%2F20170405%2F0b4e37ca92654554a6283307b5174b30_th.jpeg"/>
          <p:cNvPicPr>
            <a:picLocks noChangeAspect="1"/>
          </p:cNvPicPr>
          <p:nvPr/>
        </p:nvPicPr>
        <p:blipFill>
          <a:blip r:embed="rId2"/>
          <a:srcRect l="-777" t="-1174" r="67168" b="1052"/>
          <a:stretch>
            <a:fillRect/>
          </a:stretch>
        </p:blipFill>
        <p:spPr>
          <a:xfrm>
            <a:off x="273685" y="920750"/>
            <a:ext cx="2113915" cy="2598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2675890" y="882015"/>
            <a:ext cx="9045575" cy="267525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 fontAlgn="auto">
              <a:lnSpc>
                <a:spcPct val="120000"/>
              </a:lnSpc>
            </a:pP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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人生而自由，却无往不在枷锁之中</a:t>
            </a:r>
            <a:r>
              <a:rPr 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sz="28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457200" fontAlgn="auto">
              <a:lnSpc>
                <a:spcPct val="120000"/>
              </a:lnSpc>
            </a:pP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 一切权力属于人民，因而一切权力的表现和运用必须体现人民的意志。当人民的权力被篡夺，并被运用来压迫和奴役人民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时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，人民完全有权利举行起义。有权利用暴力来消灭篡权者。          ——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（法）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卢梭</a:t>
            </a:r>
            <a:endParaRPr lang="zh-CN" altLang="en-US" sz="2800" b="1" spc="50">
              <a:ln w="3175">
                <a:noFill/>
                <a:prstDash val="dash"/>
              </a:ln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5887085" y="920750"/>
            <a:ext cx="562292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 fontAlgn="auto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卢梭：①自由，平等，法治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5820410" y="2304415"/>
            <a:ext cx="562292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 fontAlgn="auto"/>
            <a:r>
              <a:rPr lang="zh-CN" altLang="zh-CN" sz="3200" b="1" dirty="0">
                <a:latin typeface="微软雅黑" panose="020B0503020204020204" charset="-122"/>
                <a:ea typeface="微软雅黑" panose="020B0503020204020204" charset="-122"/>
              </a:rPr>
              <a:t>②主权在民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6085" y="4002405"/>
            <a:ext cx="9045575" cy="21583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 fontAlgn="auto">
              <a:lnSpc>
                <a:spcPct val="120000"/>
              </a:lnSpc>
            </a:pP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启蒙运动就是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人类脱离自己所加之于自己的不成熟状态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，不成熟状态就是不经别人的引导，就对运用自己的理智无能为力。……要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有勇气运用你自己的理智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！这就是启蒙运动的口号。             ——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（德）康</a:t>
            </a:r>
            <a:r>
              <a:rPr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德</a:t>
            </a:r>
            <a:endParaRPr lang="zh-CN" sz="2800" b="1" spc="50">
              <a:ln w="3175">
                <a:noFill/>
                <a:prstDash val="dash"/>
              </a:ln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6633" name="Picture 8" descr="https://timgsa.baidu.com/timg?image&amp;quality=80&amp;size=b9999_10000&amp;sec=1590151771543&amp;di=fc51f607b9cb7a4862f46548aaa5c8fe&amp;imgtype=0&amp;src=http%3A%2F%2Fimg0.imgtn.bdimg.com%2Fit%2Fu%3D93514460%2C357144360%26fm%3D214%26gp%3D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965" y="3737610"/>
            <a:ext cx="1968500" cy="2688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137410" y="4790440"/>
            <a:ext cx="562292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p>
            <a:pPr algn="ctr" fontAlgn="auto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康德：思想自由，运用理性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 animBg="1"/>
      <p:bldP spid="11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三、反抗封建：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启蒙运动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141085" y="92710"/>
            <a:ext cx="1362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4.</a:t>
            </a:r>
            <a:r>
              <a:rPr lang="zh-CN" altLang="en-US" sz="32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内容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551940" y="923290"/>
          <a:ext cx="10638155" cy="3065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2625"/>
                <a:gridCol w="2037811"/>
                <a:gridCol w="2938084"/>
                <a:gridCol w="2160240"/>
              </a:tblGrid>
              <a:tr h="444486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人物</a:t>
                      </a:r>
                      <a:endParaRPr lang="en-US" altLang="en-US" sz="28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主张</a:t>
                      </a:r>
                      <a:endParaRPr lang="en-US" altLang="en-US" sz="28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 marL="67446" marR="674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6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8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7446" marR="674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6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en-US" sz="2000" b="0" dirty="0" smtClean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7446" marR="674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32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554363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7446" marR="67446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644390" y="1367473"/>
            <a:ext cx="19704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君主立宪制</a:t>
            </a:r>
            <a:endParaRPr lang="en-US" altLang="zh-CN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52645" y="1830070"/>
            <a:ext cx="19704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分权与制衡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42373" y="2352040"/>
            <a:ext cx="379095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主权在民、直接民主制</a:t>
            </a:r>
            <a:endParaRPr lang="en-US" altLang="zh-CN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32610" y="1367790"/>
            <a:ext cx="1265238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伏尔泰</a:t>
            </a:r>
            <a:endParaRPr lang="en-US" altLang="en-US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1323" y="1829753"/>
            <a:ext cx="1627187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孟德斯鸠</a:t>
            </a:r>
            <a:endParaRPr lang="en-US" altLang="en-US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26285" y="2367915"/>
            <a:ext cx="9048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卢梭</a:t>
            </a:r>
            <a:endParaRPr lang="en-US" altLang="en-US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86548" y="2939415"/>
            <a:ext cx="198755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亚当·斯密</a:t>
            </a:r>
            <a:endParaRPr lang="en-US" altLang="en-US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08823" y="3463290"/>
            <a:ext cx="906462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康德</a:t>
            </a:r>
            <a:endParaRPr lang="en-US" altLang="en-US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24888" y="1675765"/>
            <a:ext cx="1728787" cy="9540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都</a:t>
            </a:r>
            <a:r>
              <a:rPr lang="zh-CN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反对君主专制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84575" y="2891790"/>
            <a:ext cx="697547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劳动价值论，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自由竞争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现代经济学之父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643313" y="3463290"/>
            <a:ext cx="69164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理性，民主，自由，平等（启蒙思想的集大成者）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2905" y="4107815"/>
            <a:ext cx="11426190" cy="22561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auto"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精神内核：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理性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。即独立思考，自主精神，判断是非的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标准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②相信</a:t>
            </a: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进步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，相信在科学和教育的作用下，社会将趋于完美。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③提出基本的政治思想，如</a:t>
            </a: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天赋人权、平等、自由、法制、权力制衡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20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三、反抗封建：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启蒙运动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141085" y="92710"/>
            <a:ext cx="1362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5.</a:t>
            </a:r>
            <a:r>
              <a:rPr lang="zh-CN" altLang="en-US" sz="32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ea"/>
                <a:cs typeface="+mn-ea"/>
                <a:sym typeface="+mn-ea"/>
              </a:rPr>
              <a:t>影响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02325" y="1116965"/>
            <a:ext cx="6099175" cy="293433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342900" marR="0" lvl="0" indent="-34290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en-US" altLang="zh-CN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美国第三任总统杰斐逊宣布</a:t>
            </a:r>
            <a:r>
              <a:rPr lang="zh-CN" altLang="en-US" sz="2800" b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每个人都有两个祖国</a:t>
            </a:r>
            <a:r>
              <a:rPr lang="zh-CN" altLang="en-US" sz="28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 “他自己的国家和</a:t>
            </a:r>
            <a:r>
              <a:rPr lang="zh-CN" altLang="en-US" sz="2800" b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法国</a:t>
            </a:r>
            <a:r>
              <a:rPr lang="zh-CN" altLang="en-US" sz="2800" b="1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。”</a:t>
            </a:r>
            <a:endParaRPr lang="zh-CN" sz="2800" b="1" spc="50">
              <a:ln w="3175">
                <a:noFill/>
                <a:prstDash val="dash"/>
              </a:ln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marR="0" lvl="0" indent="-34290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800" b="1">
                <a:ln w="0"/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法国国王路易十六在押上断头台前恍然大悟：</a:t>
            </a:r>
            <a:r>
              <a:rPr lang="en-US" altLang="zh-CN" sz="2800" b="1">
                <a:ln w="0"/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 b="1">
                <a:ln w="0"/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原来是伏尔泰、卢梭亡了法国</a:t>
            </a:r>
            <a:r>
              <a:rPr lang="zh-CN" altLang="en-US" sz="2800" b="1">
                <a:ln w="0"/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！</a:t>
            </a:r>
            <a:r>
              <a:rPr lang="en-US" altLang="zh-CN" sz="2800" b="1">
                <a:ln w="0"/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endParaRPr lang="zh-CN" sz="2800" b="1" spc="50">
              <a:ln w="3175">
                <a:noFill/>
                <a:prstDash val="dash"/>
              </a:ln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02325" y="4275455"/>
            <a:ext cx="6099175" cy="1986280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l" fontAlgn="auto">
              <a:lnSpc>
                <a:spcPct val="11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甲午战争后中国向西方学习的内容：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维新运动：君主立宪制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辛亥革命：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民主共和思想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新文化运动：民主和科学。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0025" y="1116965"/>
            <a:ext cx="540131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auto">
              <a:lnSpc>
                <a:spcPct val="11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①思想解放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：进一步解放了人们的思想，为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资本主义制度的建立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作了理论准备和舆论宣传；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0025" y="2925445"/>
            <a:ext cx="540131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auto">
              <a:lnSpc>
                <a:spcPct val="11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②政治革命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：直接推动了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美国独立战争和法国大革命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，有助于在这些国家建立资产阶级统治；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0025" y="4703445"/>
            <a:ext cx="540131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auto">
              <a:lnSpc>
                <a:spcPct val="11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③民族独立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：启蒙思想成为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殖民地半殖民地人民争取民族独立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的精神武器。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80"/>
            <a:ext cx="1219962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160" y="5080"/>
            <a:ext cx="12202160" cy="6852285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9000"/>
                </a:schemeClr>
              </a:gs>
              <a:gs pos="0">
                <a:schemeClr val="bg1">
                  <a:alpha val="8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090" y="1557020"/>
            <a:ext cx="10782300" cy="1411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  <a:sym typeface="+mn-ea"/>
              </a:rPr>
              <a:t>第</a:t>
            </a:r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  <a:sym typeface="+mn-ea"/>
              </a:rPr>
              <a:t>8</a:t>
            </a:r>
            <a:r>
              <a:rPr lang="zh-CN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  <a:sym typeface="+mn-ea"/>
              </a:rPr>
              <a:t>课 欧洲的思想解放运动</a:t>
            </a:r>
            <a:endParaRPr lang="zh-CN" altLang="en-US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charset="-122"/>
              <a:ea typeface="汉仪书魂体简" panose="02010609000101010101" charset="-122"/>
              <a:cs typeface="汉仪书魂体简" panose="0201060900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0090" y="-17780"/>
            <a:ext cx="10782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第四单元 资本主义制度的确立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3090" y="2903220"/>
            <a:ext cx="1078230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  <a:sym typeface="+mn-ea"/>
              </a:rPr>
              <a:t>                  ——</a:t>
            </a:r>
            <a:r>
              <a:rPr lang="zh-CN" alt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  <a:sym typeface="+mn-ea"/>
              </a:rPr>
              <a:t>走出中世纪</a:t>
            </a:r>
            <a:endParaRPr lang="zh-CN" altLang="en-US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charset="-122"/>
              <a:ea typeface="汉仪书魂体简" panose="02010609000101010101" charset="-122"/>
              <a:cs typeface="汉仪书魂体简" panose="0201060900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01040"/>
            <a:chOff x="207" y="0"/>
            <a:chExt cx="12045" cy="1104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四、总结：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984"/>
              <a:ext cx="3822" cy="120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6746" name="Text Box 3"/>
          <p:cNvSpPr txBox="1"/>
          <p:nvPr/>
        </p:nvSpPr>
        <p:spPr>
          <a:xfrm>
            <a:off x="422910" y="3063875"/>
            <a:ext cx="4248150" cy="582613"/>
          </a:xfrm>
          <a:prstGeom prst="rect">
            <a:avLst/>
          </a:prstGeom>
          <a:solidFill>
            <a:srgbClr val="C6D9F1"/>
          </a:solidFill>
          <a:ln w="12700">
            <a:noFill/>
          </a:ln>
        </p:spPr>
        <p:txBody>
          <a:bodyPr anchor="t">
            <a:spAutoFit/>
          </a:bodyPr>
          <a:p>
            <a:pPr algn="ctr">
              <a:buClr>
                <a:srgbClr val="FF33CC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人文主义的复兴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6747" name="Text Box 4"/>
          <p:cNvSpPr txBox="1"/>
          <p:nvPr/>
        </p:nvSpPr>
        <p:spPr>
          <a:xfrm>
            <a:off x="470535" y="1143000"/>
            <a:ext cx="4248150" cy="584200"/>
          </a:xfrm>
          <a:prstGeom prst="rect">
            <a:avLst/>
          </a:prstGeom>
          <a:solidFill>
            <a:srgbClr val="C6D9F1"/>
          </a:solidFill>
          <a:ln w="12700">
            <a:noFill/>
          </a:ln>
        </p:spPr>
        <p:txBody>
          <a:bodyPr anchor="t">
            <a:spAutoFit/>
          </a:bodyPr>
          <a:p>
            <a:pPr algn="ctr">
              <a:buClr>
                <a:srgbClr val="FF33CC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人文精神的起源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6748" name="Text Box 5"/>
          <p:cNvSpPr txBox="1"/>
          <p:nvPr/>
        </p:nvSpPr>
        <p:spPr>
          <a:xfrm>
            <a:off x="410210" y="5289550"/>
            <a:ext cx="4248150" cy="584200"/>
          </a:xfrm>
          <a:prstGeom prst="rect">
            <a:avLst/>
          </a:prstGeom>
          <a:solidFill>
            <a:srgbClr val="C6D9F1"/>
          </a:solidFill>
          <a:ln w="12700">
            <a:noFill/>
          </a:ln>
        </p:spPr>
        <p:txBody>
          <a:bodyPr anchor="t">
            <a:spAutoFit/>
          </a:bodyPr>
          <a:p>
            <a:pPr algn="ctr">
              <a:buClr>
                <a:srgbClr val="FF33CC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人文主义的成熟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6749" name="Rectangle 7"/>
          <p:cNvSpPr/>
          <p:nvPr/>
        </p:nvSpPr>
        <p:spPr>
          <a:xfrm>
            <a:off x="4693285" y="1068388"/>
            <a:ext cx="6129338" cy="737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──古希腊：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人是万物的尺度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750" name="Text Box 3"/>
          <p:cNvSpPr txBox="1"/>
          <p:nvPr/>
        </p:nvSpPr>
        <p:spPr>
          <a:xfrm>
            <a:off x="445135" y="2179638"/>
            <a:ext cx="4248150" cy="584200"/>
          </a:xfrm>
          <a:prstGeom prst="rect">
            <a:avLst/>
          </a:prstGeom>
          <a:solidFill>
            <a:srgbClr val="C6D9F1"/>
          </a:solidFill>
          <a:ln w="12700">
            <a:noFill/>
          </a:ln>
        </p:spPr>
        <p:txBody>
          <a:bodyPr anchor="t">
            <a:spAutoFit/>
          </a:bodyPr>
          <a:p>
            <a:pPr algn="ctr">
              <a:buClr>
                <a:srgbClr val="FF33CC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人文精神的湮没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6752" name="Rectangle 7"/>
          <p:cNvSpPr/>
          <p:nvPr/>
        </p:nvSpPr>
        <p:spPr>
          <a:xfrm>
            <a:off x="4672648" y="3124200"/>
            <a:ext cx="580231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Clr>
                <a:srgbClr val="FF33CC"/>
              </a:buClr>
              <a:buFont typeface="Wingdings" panose="05000000000000000000" pitchFamily="2" charset="2"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文艺复兴：人文主义（反神学）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753" name="Rectangle 7"/>
          <p:cNvSpPr/>
          <p:nvPr/>
        </p:nvSpPr>
        <p:spPr>
          <a:xfrm>
            <a:off x="4718685" y="5136515"/>
            <a:ext cx="6986588" cy="737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──启蒙运动：理性主义（反封建） 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 Box 5"/>
          <p:cNvSpPr txBox="1"/>
          <p:nvPr/>
        </p:nvSpPr>
        <p:spPr>
          <a:xfrm>
            <a:off x="424498" y="4237038"/>
            <a:ext cx="4248150" cy="584200"/>
          </a:xfrm>
          <a:prstGeom prst="rect">
            <a:avLst/>
          </a:prstGeom>
          <a:solidFill>
            <a:srgbClr val="C6D9F1"/>
          </a:solidFill>
          <a:ln w="12700">
            <a:noFill/>
          </a:ln>
        </p:spPr>
        <p:txBody>
          <a:bodyPr anchor="t">
            <a:spAutoFit/>
          </a:bodyPr>
          <a:p>
            <a:pPr algn="ctr">
              <a:buClr>
                <a:srgbClr val="FF33CC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人文主义的发展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4693285" y="4110038"/>
            <a:ext cx="7416800" cy="737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宗教改革：因信称义（反神权） 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Rectangle 7"/>
          <p:cNvSpPr/>
          <p:nvPr/>
        </p:nvSpPr>
        <p:spPr>
          <a:xfrm>
            <a:off x="4693285" y="2103438"/>
            <a:ext cx="7588250" cy="7381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中世纪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宗教神学束缚思想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3106738" y="106363"/>
            <a:ext cx="5976938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400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西方人文主义的发展历程</a:t>
            </a:r>
            <a:endParaRPr kumimoji="0" lang="zh-CN" altLang="en-US" sz="4000" b="1" kern="1200" cap="none" spc="0" normalizeH="0" baseline="0" noProof="0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6" grpId="0" bldLvl="0" animBg="1"/>
      <p:bldP spid="116747" grpId="0" bldLvl="0" animBg="1"/>
      <p:bldP spid="116748" grpId="0" bldLvl="0" animBg="1"/>
      <p:bldP spid="116749" grpId="0"/>
      <p:bldP spid="116750" grpId="0" bldLvl="0" animBg="1"/>
      <p:bldP spid="116752" grpId="0"/>
      <p:bldP spid="116753" grpId="0"/>
      <p:bldP spid="14" grpId="0" bldLvl="0" animBg="1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72795" y="241300"/>
            <a:ext cx="11391900" cy="1173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10000"/>
              </a:lnSpc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在人文主义者们的带领下，西欧民众逐渐</a:t>
            </a: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走出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了</a:t>
            </a: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中世纪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。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Wingdings" panose="05000000000000000000" charset="0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新时代创造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Wingdings" panose="05000000000000000000" charset="0"/>
              </a:rPr>
              <a:t>者的使命，等待着他们！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Wingdings" panose="05000000000000000000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38175" y="362585"/>
            <a:ext cx="10916285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思想解放是社会变革的先导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30738" y="1968500"/>
            <a:ext cx="1997075" cy="9525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人文主义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（启蒙思想）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6250" y="2043113"/>
            <a:ext cx="1927225" cy="954087"/>
          </a:xfrm>
          <a:prstGeom prst="rect">
            <a:avLst/>
          </a:prstGeom>
          <a:solidFill>
            <a:srgbClr val="F2DCDB"/>
          </a:solidFill>
          <a:ln w="9525">
            <a:noFill/>
          </a:ln>
        </p:spPr>
        <p:txBody>
          <a:bodyPr anchor="t">
            <a:spAutoFit/>
          </a:bodyPr>
          <a:p>
            <a:pPr>
              <a:buSzTx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资本主义经济发展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0575" y="4352925"/>
            <a:ext cx="1747838" cy="9540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资产阶级队伍壮大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27813" y="4387850"/>
            <a:ext cx="1863725" cy="8302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确立资本主义制度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89263" y="4352925"/>
            <a:ext cx="1543050" cy="8318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资产阶级革命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275888" y="4284663"/>
            <a:ext cx="1393825" cy="8318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资本主义扩展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91538" y="3775075"/>
            <a:ext cx="1531937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资本主义经济发展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932488" y="2538413"/>
            <a:ext cx="1158875" cy="1781175"/>
            <a:chOff x="9037" y="2822"/>
            <a:chExt cx="1858" cy="2805"/>
          </a:xfrm>
        </p:grpSpPr>
        <p:sp>
          <p:nvSpPr>
            <p:cNvPr id="47114" name="文本框 13"/>
            <p:cNvSpPr txBox="1"/>
            <p:nvPr/>
          </p:nvSpPr>
          <p:spPr>
            <a:xfrm rot="2851299">
              <a:off x="8745" y="3731"/>
              <a:ext cx="2557" cy="73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勾画蓝图</a:t>
              </a:r>
              <a:endParaRPr lang="zh-CN" altLang="en-US" sz="2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9037" y="3652"/>
              <a:ext cx="1858" cy="1975"/>
            </a:xfrm>
            <a:prstGeom prst="line">
              <a:avLst/>
            </a:prstGeom>
            <a:ln w="12065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3536950" y="3154363"/>
            <a:ext cx="1697038" cy="1112837"/>
            <a:chOff x="5202" y="3791"/>
            <a:chExt cx="2717" cy="1753"/>
          </a:xfrm>
        </p:grpSpPr>
        <p:sp>
          <p:nvSpPr>
            <p:cNvPr id="47117" name="文本框 16"/>
            <p:cNvSpPr txBox="1"/>
            <p:nvPr/>
          </p:nvSpPr>
          <p:spPr>
            <a:xfrm rot="-2228415">
              <a:off x="5202" y="3979"/>
              <a:ext cx="2700" cy="7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</a:rPr>
                <a:t>思想武器</a:t>
              </a:r>
              <a:endParaRPr lang="zh-CN" altLang="en-US" sz="2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5840" y="3791"/>
              <a:ext cx="2079" cy="1753"/>
            </a:xfrm>
            <a:prstGeom prst="line">
              <a:avLst/>
            </a:prstGeom>
            <a:ln w="12065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直接连接符 24"/>
          <p:cNvCxnSpPr/>
          <p:nvPr/>
        </p:nvCxnSpPr>
        <p:spPr>
          <a:xfrm>
            <a:off x="8616950" y="4759325"/>
            <a:ext cx="1577975" cy="9525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964113" y="4759325"/>
            <a:ext cx="1330325" cy="19050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3294063" y="6067425"/>
            <a:ext cx="3965575" cy="523875"/>
            <a:chOff x="4929" y="7868"/>
            <a:chExt cx="6352" cy="824"/>
          </a:xfrm>
        </p:grpSpPr>
        <p:sp>
          <p:nvSpPr>
            <p:cNvPr id="47122" name="文本框 21"/>
            <p:cNvSpPr txBox="1"/>
            <p:nvPr/>
          </p:nvSpPr>
          <p:spPr>
            <a:xfrm>
              <a:off x="4929" y="7868"/>
              <a:ext cx="1551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美国</a:t>
              </a:r>
              <a:endPara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sp>
          <p:nvSpPr>
            <p:cNvPr id="47123" name="文本框 22"/>
            <p:cNvSpPr txBox="1"/>
            <p:nvPr/>
          </p:nvSpPr>
          <p:spPr>
            <a:xfrm>
              <a:off x="7327" y="7921"/>
              <a:ext cx="3954" cy="72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英国殖民统治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 flipV="1">
              <a:off x="6437" y="8280"/>
              <a:ext cx="857" cy="15"/>
            </a:xfrm>
            <a:prstGeom prst="line">
              <a:avLst/>
            </a:prstGeom>
            <a:ln w="120650">
              <a:headEnd type="none" w="med" len="med"/>
              <a:tailEnd type="triangle" w="med" len="sm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直接连接符 28"/>
          <p:cNvCxnSpPr/>
          <p:nvPr/>
        </p:nvCxnSpPr>
        <p:spPr>
          <a:xfrm flipV="1">
            <a:off x="2382838" y="4822825"/>
            <a:ext cx="534988" cy="9525"/>
          </a:xfrm>
          <a:prstGeom prst="line">
            <a:avLst/>
          </a:prstGeom>
          <a:ln w="120650">
            <a:headEnd type="none" w="med" len="med"/>
            <a:tailEnd type="triangle" w="med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1589088" y="3065463"/>
            <a:ext cx="0" cy="1317625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2373313" y="2437765"/>
            <a:ext cx="2159000" cy="14288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788" name="TextBox 2"/>
          <p:cNvSpPr txBox="1"/>
          <p:nvPr/>
        </p:nvSpPr>
        <p:spPr>
          <a:xfrm>
            <a:off x="304800" y="1503363"/>
            <a:ext cx="2016125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（根本原因）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43524" y="5297488"/>
            <a:ext cx="5049551" cy="606709"/>
            <a:chOff x="4793" y="8343"/>
            <a:chExt cx="7952" cy="955"/>
          </a:xfrm>
        </p:grpSpPr>
        <p:grpSp>
          <p:nvGrpSpPr>
            <p:cNvPr id="32" name="组合 31"/>
            <p:cNvGrpSpPr/>
            <p:nvPr/>
          </p:nvGrpSpPr>
          <p:grpSpPr>
            <a:xfrm>
              <a:off x="4793" y="8343"/>
              <a:ext cx="7952" cy="955"/>
              <a:chOff x="4425" y="6693"/>
              <a:chExt cx="8085" cy="955"/>
            </a:xfrm>
          </p:grpSpPr>
          <p:sp>
            <p:nvSpPr>
              <p:cNvPr id="47129" name="文本框 29"/>
              <p:cNvSpPr txBox="1"/>
              <p:nvPr/>
            </p:nvSpPr>
            <p:spPr>
              <a:xfrm>
                <a:off x="7309" y="6693"/>
                <a:ext cx="5201" cy="72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推翻封建专制制度</a:t>
                </a:r>
                <a:endPara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7130" name="文本框 30"/>
              <p:cNvSpPr txBox="1"/>
              <p:nvPr/>
            </p:nvSpPr>
            <p:spPr>
              <a:xfrm>
                <a:off x="4425" y="6824"/>
                <a:ext cx="2835" cy="8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zh-CN" altLang="en-US" sz="2800" b="1" dirty="0">
                    <a:latin typeface="楷体" panose="02010609060101010101" charset="-122"/>
                    <a:ea typeface="楷体" panose="02010609060101010101" charset="-122"/>
                  </a:rPr>
                  <a:t>英、法</a:t>
                </a:r>
                <a:endParaRPr lang="zh-CN" altLang="en-US" sz="2800" b="1" dirty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 flipV="1">
              <a:off x="6787" y="8879"/>
              <a:ext cx="843" cy="15"/>
            </a:xfrm>
            <a:prstGeom prst="line">
              <a:avLst/>
            </a:prstGeom>
            <a:ln w="120650">
              <a:headEnd type="none" w="med" len="med"/>
              <a:tailEnd type="triangle" w="med" len="sm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5" grpId="0"/>
      <p:bldP spid="16" grpId="0" bldLvl="0" animBg="1"/>
      <p:bldP spid="17" grpId="0" bldLvl="0" animBg="1"/>
      <p:bldP spid="18" grpId="0" bldLvl="0" animBg="1"/>
      <p:bldP spid="19" grpId="0"/>
      <p:bldP spid="32788" grpId="0"/>
      <p:bldP spid="34" grpId="0" bldLvl="0" animBg="1"/>
      <p:bldP spid="2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14655" y="250825"/>
          <a:ext cx="11362690" cy="6218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120"/>
                <a:gridCol w="3056255"/>
                <a:gridCol w="3453130"/>
                <a:gridCol w="3512185"/>
              </a:tblGrid>
              <a:tr h="3663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不同点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文艺复习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宗教改革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启蒙运动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/>
                </a:tc>
              </a:tr>
              <a:tr h="3987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时间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14～17世纪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16～17世纪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17～18世纪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3486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根本原因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 dirty="0">
                          <a:solidFill>
                            <a:srgbClr val="0409D6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资本主义萌芽</a:t>
                      </a:r>
                      <a:endParaRPr lang="zh-CN" altLang="en-US" sz="1800" b="0" dirty="0">
                        <a:solidFill>
                          <a:srgbClr val="0409D6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 dirty="0">
                          <a:solidFill>
                            <a:srgbClr val="0409D6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资本主义发展;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天主教会对德意志的压榨沉重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kumimoji="1" lang="zh-CN" altLang="en-US" sz="18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封建专制制度严重阻碍了</a:t>
                      </a:r>
                      <a:r>
                        <a:rPr lang="zh-CN" altLang="en-US" sz="1800" dirty="0">
                          <a:solidFill>
                            <a:srgbClr val="0409D6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资本主义进一步发展</a:t>
                      </a:r>
                      <a:endParaRPr lang="zh-CN" altLang="en-US" sz="1800" b="0" dirty="0">
                        <a:solidFill>
                          <a:srgbClr val="0409D6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地域范围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意大利     欧洲各国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德意志     欧洲各国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英国   法国   欧美   世界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1476375">
                <a:tc>
                  <a:txBody>
                    <a:bodyPr/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内容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【指导</a:t>
                      </a: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…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】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【反对</a:t>
                      </a: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…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】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【追求</a:t>
                      </a: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…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】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以人文主义为指导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反对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——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天主教神学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追求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——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人性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，要求把人和人性从宗教束缚中解放出来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宣扬“信仰得救”和简化宗教仪式，建立资产阶级化的新教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以理性主义为指导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反对 封建专制主义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,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宗教神学体系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追求 自由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,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平等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,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民主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,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法治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提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出：新制度构想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66395">
                <a:tc>
                  <a:txBody>
                    <a:bodyPr/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精神内核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人文主义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因信称义</a:t>
                      </a: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（</a:t>
                      </a:r>
                      <a:r>
                        <a:rPr lang="zh-CN" altLang="en-US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人文主义</a:t>
                      </a:r>
                      <a:r>
                        <a:rPr lang="en-US" altLang="zh-CN" sz="180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)</a:t>
                      </a:r>
                      <a:endParaRPr lang="en-US" altLang="zh-CN" sz="1800" b="0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理性主义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790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斗争矛头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天主教神学世界观</a:t>
                      </a:r>
                      <a:endParaRPr lang="zh-CN" altLang="en-US" sz="18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教会特权</a:t>
                      </a: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，</a:t>
                      </a:r>
                      <a:r>
                        <a:rPr lang="zh-CN" altLang="en-US" sz="16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天主教会（教皇）权威</a:t>
                      </a:r>
                      <a:endParaRPr lang="zh-CN" altLang="en-US" sz="1600" b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 dirty="0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封建专制制度、宗教神学体系</a:t>
                      </a:r>
                      <a:endParaRPr lang="zh-CN" altLang="en-US" sz="1800" b="0" dirty="0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92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ea typeface="黑体" panose="02010609060101010101" pitchFamily="49" charset="-122"/>
                          <a:sym typeface="+mn-ea"/>
                        </a:rPr>
                        <a:t>侧重</a:t>
                      </a:r>
                      <a:r>
                        <a:rPr lang="zh-CN" sz="1800" b="1">
                          <a:ea typeface="黑体" panose="02010609060101010101" pitchFamily="49" charset="-122"/>
                          <a:sym typeface="+mn-ea"/>
                        </a:rPr>
                        <a:t>领域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ea typeface="黑体" panose="02010609060101010101" pitchFamily="49" charset="-122"/>
                          <a:sym typeface="+mn-ea"/>
                        </a:rPr>
                        <a:t>文学艺术领域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ea typeface="黑体" panose="02010609060101010101" pitchFamily="49" charset="-122"/>
                          <a:sym typeface="+mn-ea"/>
                        </a:rPr>
                        <a:t>宗教领域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ea typeface="黑体" panose="02010609060101010101" pitchFamily="49" charset="-122"/>
                          <a:sym typeface="+mn-ea"/>
                        </a:rPr>
                        <a:t>政治领域</a:t>
                      </a:r>
                      <a:endParaRPr lang="zh-CN" altLang="en-US"/>
                    </a:p>
                  </a:txBody>
                  <a:tcPr/>
                </a:tc>
              </a:tr>
              <a:tr h="642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斗争形式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借助复兴古希腊罗马古典文化形式；披着宗教的外衣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披着宗教的外衣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摆脱了宗教束缚直接公开批判封建专制制度和天主教会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642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未来构想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追求现世生活追求今生享受</a:t>
                      </a:r>
                      <a:endParaRPr lang="zh-CN" altLang="en-US" sz="1800" b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0">
                          <a:latin typeface="楷体" panose="02010609060101010101" charset="-122"/>
                          <a:ea typeface="楷体" panose="02010609060101010101" charset="-122"/>
                        </a:rPr>
                        <a:t>廉价平民教会、民族国家</a:t>
                      </a:r>
                      <a:endParaRPr lang="zh-CN" altLang="en-US" b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构建资产阶级理性王国</a:t>
                      </a:r>
                      <a:endParaRPr lang="zh-CN" altLang="en-US" sz="1800" b="0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824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0"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影响</a:t>
                      </a:r>
                      <a:endParaRPr lang="zh-CN" altLang="en-US" sz="1800" b="0"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冲击封建神学的束缚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Courier New" panose="02070309020205020404" charset="0"/>
                        </a:rPr>
                        <a:t>，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解放了人们的思想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打击了欧洲的封建势力和天主教会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Courier New" panose="02070309020205020404" charset="0"/>
                        </a:rPr>
                        <a:t>，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促进西欧各国民族文化和教育事业的发展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进一步解放人们思想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Courier New" panose="02070309020205020404" charset="0"/>
                        </a:rPr>
                        <a:t>，</a:t>
                      </a:r>
                      <a:r>
                        <a:rPr lang="en-US" sz="1800" b="0"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为欧洲资产阶级革命和资本主义制度的构建奠定基础</a:t>
                      </a:r>
                      <a:endParaRPr lang="en-US" altLang="en-US" sz="1800" b="0"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cxnSp>
        <p:nvCxnSpPr>
          <p:cNvPr id="3" name="直接箭头连接符 2"/>
          <p:cNvCxnSpPr/>
          <p:nvPr/>
        </p:nvCxnSpPr>
        <p:spPr>
          <a:xfrm>
            <a:off x="2966085" y="1849120"/>
            <a:ext cx="49022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6176645" y="1849120"/>
            <a:ext cx="49022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9036685" y="1847215"/>
            <a:ext cx="36512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9830435" y="1840865"/>
            <a:ext cx="36512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10643235" y="1834515"/>
            <a:ext cx="36512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31445" y="0"/>
            <a:ext cx="6847205" cy="741680"/>
            <a:chOff x="207" y="0"/>
            <a:chExt cx="10783" cy="1168"/>
          </a:xfrm>
        </p:grpSpPr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176" cy="120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07" y="0"/>
              <a:ext cx="10783" cy="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回顾：中世纪西欧的特征</a:t>
              </a:r>
              <a:endParaRPr lang="zh-CN" altLang="en-US" sz="3600" b="1"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299960" y="601218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Ⅰ僧侣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51240" y="601218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Ⅱ骑士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00920" y="601218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Ⅲ农民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t="5296" b="3919"/>
          <a:stretch>
            <a:fillRect/>
          </a:stretch>
        </p:blipFill>
        <p:spPr>
          <a:xfrm>
            <a:off x="6683375" y="924560"/>
            <a:ext cx="4966335" cy="480504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70840" y="118618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政治：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98600" y="1186180"/>
            <a:ext cx="4830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封君封臣制度</a:t>
            </a:r>
            <a:r>
              <a:rPr lang="en-US" altLang="zh-CN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→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君主专制制度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0840" y="229362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经济：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98600" y="2313940"/>
            <a:ext cx="2685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庄园和农奴制度</a:t>
            </a:r>
            <a:endParaRPr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0840" y="355346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思想：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98600" y="3573780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天主教会统治</a:t>
            </a:r>
            <a:endParaRPr lang="zh-CN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0840" y="4838700"/>
            <a:ext cx="5585460" cy="1173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1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走出中世纪，需要披荆斩棘，挣脱一系列束缚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......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8" grpId="0"/>
      <p:bldP spid="8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一、批判神学：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文艺复兴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169" name="Rectangle 2"/>
          <p:cNvSpPr>
            <a:spLocks noChangeArrowheads="1"/>
          </p:cNvSpPr>
          <p:nvPr/>
        </p:nvSpPr>
        <p:spPr bwMode="auto">
          <a:xfrm>
            <a:off x="240665" y="959803"/>
            <a:ext cx="5641340" cy="388175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  亚当、夏娃偷吃禁果，证明肉体是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罪恶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的王国。上帝罚其在满是荆棘的大地上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终身劳苦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。人间不是幸福，人只有抑制自己的情欲和欢乐，忏悔错误，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才能接近上帝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，获得永恒的幸福。总之，人本身是鄙贱的，应该消极处世，把一切寄托于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来世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摘编自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圣经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153" name="Text Box 9"/>
          <p:cNvSpPr txBox="1"/>
          <p:nvPr/>
        </p:nvSpPr>
        <p:spPr>
          <a:xfrm>
            <a:off x="664845" y="5979160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原罪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154" name="Text Box 10"/>
          <p:cNvSpPr txBox="1"/>
          <p:nvPr/>
        </p:nvSpPr>
        <p:spPr>
          <a:xfrm>
            <a:off x="1807845" y="5603240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禁欲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155" name="Text Box 11"/>
          <p:cNvSpPr txBox="1"/>
          <p:nvPr/>
        </p:nvSpPr>
        <p:spPr>
          <a:xfrm>
            <a:off x="2874645" y="5979160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赎罪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rot="10800000" flipV="1">
            <a:off x="1503045" y="6207760"/>
            <a:ext cx="1295400" cy="1588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 Box 9"/>
          <p:cNvSpPr txBox="1"/>
          <p:nvPr/>
        </p:nvSpPr>
        <p:spPr>
          <a:xfrm>
            <a:off x="121285" y="4977130"/>
            <a:ext cx="638048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600" dirty="0">
                <a:latin typeface="Arial" panose="020B0604020202020204" pitchFamily="34" charset="0"/>
                <a:ea typeface="黑体" panose="02010609060101010101" pitchFamily="49" charset="-122"/>
              </a:rPr>
              <a:t>神学是否满足</a:t>
            </a:r>
            <a:r>
              <a:rPr lang="en-US" altLang="zh-CN" sz="2600" dirty="0">
                <a:latin typeface="Arial" panose="020B0604020202020204" pitchFamily="34" charset="0"/>
                <a:ea typeface="黑体" panose="02010609060101010101" pitchFamily="49" charset="-122"/>
              </a:rPr>
              <a:t>14</a:t>
            </a:r>
            <a:r>
              <a:rPr lang="zh-CN" altLang="en-US" sz="2600" dirty="0">
                <a:latin typeface="Arial" panose="020B0604020202020204" pitchFamily="34" charset="0"/>
                <a:ea typeface="黑体" panose="02010609060101010101" pitchFamily="49" charset="-122"/>
              </a:rPr>
              <a:t>世纪西欧民众的精神需求？</a:t>
            </a:r>
            <a:endParaRPr lang="zh-CN" altLang="en-US" sz="26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30322"/>
          <a:stretch>
            <a:fillRect/>
          </a:stretch>
        </p:blipFill>
        <p:spPr>
          <a:xfrm>
            <a:off x="6684645" y="959485"/>
            <a:ext cx="4997450" cy="46437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684645" y="5603240"/>
            <a:ext cx="49968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    14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世纪，意大利最早出现了资本主义萌芽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Wingdings" panose="05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5" grpId="0"/>
      <p:bldP spid="6154" grpId="0"/>
      <p:bldP spid="1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一、批判神学：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文艺复兴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Text Box 11"/>
          <p:cNvSpPr txBox="1"/>
          <p:nvPr/>
        </p:nvSpPr>
        <p:spPr>
          <a:xfrm>
            <a:off x="6044565" y="143510"/>
            <a:ext cx="23361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+mj-ea"/>
                <a:ea typeface="+mj-ea"/>
              </a:rPr>
              <a:t>1.</a:t>
            </a:r>
            <a:r>
              <a:rPr lang="zh-CN" altLang="en-US" sz="2800" b="1" dirty="0">
                <a:latin typeface="+mj-ea"/>
                <a:ea typeface="+mj-ea"/>
              </a:rPr>
              <a:t>定义</a:t>
            </a:r>
            <a:endParaRPr lang="zh-CN" altLang="en-US" sz="2800" b="1" dirty="0">
              <a:latin typeface="+mj-ea"/>
              <a:ea typeface="+mj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rcRect b="30322"/>
          <a:stretch>
            <a:fillRect/>
          </a:stretch>
        </p:blipFill>
        <p:spPr>
          <a:xfrm>
            <a:off x="192405" y="960120"/>
            <a:ext cx="4381500" cy="407098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63525" y="5162550"/>
            <a:ext cx="7814310" cy="1512570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>
              <a:lnSpc>
                <a:spcPct val="110000"/>
              </a:lnSpc>
            </a:pPr>
            <a:r>
              <a:rPr 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应该把这些有特殊天才的人们（学者、艺术家）作为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天上的神仙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对待，而不应该把他们看成是驮畜。</a:t>
            </a:r>
            <a:r>
              <a:rPr sz="28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佛罗伦萨统治者</a:t>
            </a:r>
            <a:r>
              <a:rPr lang="zh-CN" alt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科西摩</a:t>
            </a:r>
            <a:r>
              <a:rPr lang="en-US" altLang="zh-CN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美第奇</a:t>
            </a:r>
            <a:endParaRPr lang="zh-CN" altLang="en-US" sz="2400" b="1" spc="50" noProof="0" dirty="0">
              <a:ln w="3175">
                <a:noFill/>
                <a:prstDash val="dash"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3" name="Text Box 11"/>
          <p:cNvSpPr txBox="1"/>
          <p:nvPr/>
        </p:nvSpPr>
        <p:spPr>
          <a:xfrm>
            <a:off x="6044565" y="665480"/>
            <a:ext cx="23361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+mj-ea"/>
                <a:ea typeface="+mj-ea"/>
              </a:rPr>
              <a:t>2.</a:t>
            </a:r>
            <a:r>
              <a:rPr lang="zh-CN" altLang="en-US" sz="2800" b="1" dirty="0">
                <a:latin typeface="+mj-ea"/>
                <a:ea typeface="+mj-ea"/>
              </a:rPr>
              <a:t>背景</a:t>
            </a:r>
            <a:endParaRPr lang="zh-CN" altLang="en-US" sz="2800" b="1" dirty="0">
              <a:latin typeface="+mj-ea"/>
              <a:ea typeface="+mj-ea"/>
            </a:endParaRPr>
          </a:p>
        </p:txBody>
      </p:sp>
      <p:graphicFrame>
        <p:nvGraphicFramePr>
          <p:cNvPr id="24" name="表格 23"/>
          <p:cNvGraphicFramePr/>
          <p:nvPr>
            <p:custDataLst>
              <p:tags r:id="rId3"/>
            </p:custDataLst>
          </p:nvPr>
        </p:nvGraphicFramePr>
        <p:xfrm>
          <a:off x="4876800" y="1308100"/>
          <a:ext cx="7191375" cy="319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015"/>
                <a:gridCol w="6309360"/>
              </a:tblGrid>
              <a:tr h="5448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经济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阶级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noFill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新兴资产阶级产生，市民阶层希望创造财富，追求现实享乐</a:t>
                      </a:r>
                      <a:endParaRPr lang="zh-CN" altLang="en-US" sz="2600" b="1">
                        <a:noFill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4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文化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noFill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中世纪西欧文化自身的传承与发展；意大利古希腊罗马文化积淀丰厚，又从东方汲取文化养料</a:t>
                      </a:r>
                      <a:endParaRPr lang="zh-CN" altLang="en-US" sz="2600" b="1">
                        <a:noFill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人才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00" b="1">
                          <a:noFill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聚集了一批具有新思想的学者文人</a:t>
                      </a:r>
                      <a:endParaRPr lang="zh-CN" altLang="en-US" sz="2600" b="1">
                        <a:noFill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5759450" y="1308100"/>
            <a:ext cx="649287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西欧中世纪晚期</a:t>
            </a:r>
            <a:r>
              <a:rPr lang="zh-CN" altLang="en-US" sz="2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资本主义萌芽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出现（根本）</a:t>
            </a:r>
            <a:endParaRPr lang="zh-CN" altLang="en-US" sz="2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59450" y="1845945"/>
            <a:ext cx="61988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None/>
            </a:pP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新兴</a:t>
            </a:r>
            <a:r>
              <a:rPr lang="zh-CN" altLang="en-US" sz="2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资产阶级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产生，</a:t>
            </a:r>
            <a:r>
              <a:rPr lang="zh-CN" altLang="en-US" sz="2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市民阶层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希望创造财富，</a:t>
            </a:r>
            <a:r>
              <a:rPr lang="zh-CN" altLang="en-US" sz="2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追求现实享乐</a:t>
            </a:r>
            <a:endParaRPr lang="zh-CN" altLang="en-US" sz="2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59450" y="2708275"/>
            <a:ext cx="619887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None/>
            </a:pP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中世纪西欧文化自身的传承与发展；意大利古希腊罗马文化积淀丰厚，又从东方汲取文化养料</a:t>
            </a:r>
            <a:endParaRPr lang="zh-CN" altLang="en-US" sz="2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59450" y="4036695"/>
            <a:ext cx="61988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None/>
            </a:pP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聚集了一批具有</a:t>
            </a:r>
            <a:r>
              <a:rPr lang="zh-CN" altLang="en-US" sz="2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新思想的学者文人</a:t>
            </a:r>
            <a:endParaRPr lang="zh-CN" altLang="en-US" sz="2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23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一、批判神学：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文艺复兴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Text Box 11"/>
          <p:cNvSpPr txBox="1"/>
          <p:nvPr/>
        </p:nvSpPr>
        <p:spPr>
          <a:xfrm>
            <a:off x="6044565" y="143510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3.</a:t>
            </a:r>
            <a:r>
              <a:rPr lang="zh-CN" altLang="en-US" sz="3200" b="1" dirty="0">
                <a:latin typeface="+mj-ea"/>
                <a:ea typeface="+mj-ea"/>
              </a:rPr>
              <a:t>成就</a:t>
            </a:r>
            <a:endParaRPr lang="zh-CN" altLang="en-US" sz="3200" b="1" dirty="0">
              <a:latin typeface="+mj-ea"/>
              <a:ea typeface="+mj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155575" y="938530"/>
          <a:ext cx="11873230" cy="3886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395"/>
                <a:gridCol w="1298575"/>
                <a:gridCol w="1184275"/>
                <a:gridCol w="8515985"/>
              </a:tblGrid>
              <a:tr h="40195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人物</a:t>
                      </a:r>
                      <a:endParaRPr lang="en-US" altLang="en-US" sz="2400" b="1"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代表作</a:t>
                      </a:r>
                      <a:endParaRPr lang="en-US" altLang="en-US" sz="2400" b="1"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作品节选</a:t>
                      </a:r>
                      <a:endParaRPr lang="zh-CN" altLang="en-US" sz="2400" b="1"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</a:tr>
              <a:tr h="803910">
                <a:tc rowSpan="3"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</a:t>
                      </a: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三杰</a:t>
                      </a:r>
                      <a:endParaRPr 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r>
                        <a:rPr lang="en-US" altLang="zh-CN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但丁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《神曲》</a:t>
                      </a: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600" b="1" kern="0" dirty="0" smtClean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“</a:t>
                      </a:r>
                      <a:r>
                        <a:rPr lang="zh-CN" altLang="en-US" sz="2600" b="1" kern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难道你（</a:t>
                      </a: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教皇卜尼法斯八世</a:t>
                      </a:r>
                      <a:r>
                        <a:rPr lang="zh-CN" altLang="en-US" sz="2600" b="1" kern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）那么快地就餍足了那些财富？为了这些财富你不怕用欺诈手段。”</a:t>
                      </a:r>
                      <a:r>
                        <a:rPr lang="en-US" altLang="zh-CN" sz="2600" b="1" kern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——</a:t>
                      </a:r>
                      <a:r>
                        <a:rPr lang="zh-CN" altLang="en-US" sz="2600" b="1" kern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《神曲</a:t>
                      </a:r>
                      <a:r>
                        <a:rPr lang="en-US" altLang="zh-CN" sz="2600" b="1" kern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600" b="1" kern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地狱篇》</a:t>
                      </a:r>
                      <a:endParaRPr lang="zh-CN" altLang="en-US" sz="2600" b="1" kern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</a:tr>
              <a:tr h="1205865">
                <a:tc vMerge="1"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薄伽丘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《十日谈》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    一个与世隔绝的青年跟父亲进城，路遇一群漂亮姑娘。青年问父亲这是什么，虔诚信教的父亲答</a:t>
                      </a: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：</a:t>
                      </a:r>
                      <a:r>
                        <a:rPr 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“她们是祸水，叫绿鹅”</a:t>
                      </a: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。</a:t>
                      </a:r>
                      <a:r>
                        <a:rPr 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儿子却说</a:t>
                      </a: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：</a:t>
                      </a:r>
                      <a:r>
                        <a:rPr 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“让我带一只绿鹅回家吧。”</a:t>
                      </a:r>
                      <a:endParaRPr lang="en-US" altLang="en-US" sz="2600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</a:tr>
              <a:tr h="833120">
                <a:tc vMerge="1"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彼特拉克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《歌集》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“我不想变成上帝……属于人的那种光荣对我就够了。我自己是凡人，我只</a:t>
                      </a:r>
                      <a:r>
                        <a:rPr lang="en-US" sz="26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要求凡人的幸福</a:t>
                      </a:r>
                      <a:r>
                        <a:rPr lang="en-US" sz="26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。”</a:t>
                      </a:r>
                      <a:endParaRPr lang="en-US" sz="2600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D1"/>
                    </a:solidFill>
                  </a:tcPr>
                </a:tc>
              </a:tr>
            </a:tbl>
          </a:graphicData>
        </a:graphic>
      </p:graphicFrame>
      <p:sp>
        <p:nvSpPr>
          <p:cNvPr id="10269" name="矩形 6"/>
          <p:cNvSpPr/>
          <p:nvPr/>
        </p:nvSpPr>
        <p:spPr>
          <a:xfrm>
            <a:off x="1222375" y="4999990"/>
            <a:ext cx="8714105" cy="632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讽刺教会的封建腐朽，宣扬人性的自由</a:t>
            </a:r>
            <a:endParaRPr lang="zh-CN" altLang="en-US" sz="32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 Box 11"/>
          <p:cNvSpPr txBox="1"/>
          <p:nvPr/>
        </p:nvSpPr>
        <p:spPr>
          <a:xfrm>
            <a:off x="155575" y="5055235"/>
            <a:ext cx="23361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特点：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59450" y="5446395"/>
            <a:ext cx="1816100" cy="6324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（本能）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058910" y="4429125"/>
            <a:ext cx="2969260" cy="2428240"/>
            <a:chOff x="14266" y="6975"/>
            <a:chExt cx="4676" cy="382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000" y="6975"/>
              <a:ext cx="2943" cy="372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文本框 1"/>
            <p:cNvSpPr txBox="1"/>
            <p:nvPr/>
          </p:nvSpPr>
          <p:spPr>
            <a:xfrm>
              <a:off x="14266" y="10017"/>
              <a:ext cx="1734" cy="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>
                <a:lnSpc>
                  <a:spcPct val="110000"/>
                </a:lnSpc>
                <a:buNone/>
              </a:pPr>
              <a:r>
                <a:rPr lang="en-US" sz="24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薄伽丘</a:t>
              </a:r>
              <a:endParaRPr lang="en-US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一、批判神学：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文艺复兴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Text Box 11"/>
          <p:cNvSpPr txBox="1"/>
          <p:nvPr/>
        </p:nvSpPr>
        <p:spPr>
          <a:xfrm>
            <a:off x="6044565" y="143510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3.</a:t>
            </a:r>
            <a:r>
              <a:rPr lang="zh-CN" altLang="en-US" sz="3200" b="1" dirty="0">
                <a:latin typeface="+mj-ea"/>
                <a:ea typeface="+mj-ea"/>
              </a:rPr>
              <a:t>成就</a:t>
            </a:r>
            <a:endParaRPr lang="zh-CN" altLang="en-US" sz="3200" b="1" dirty="0">
              <a:latin typeface="+mj-ea"/>
              <a:ea typeface="+mj-ea"/>
            </a:endParaRPr>
          </a:p>
        </p:txBody>
      </p:sp>
      <p:pic>
        <p:nvPicPr>
          <p:cNvPr id="12291" name="Picture 10" descr="http://www.318art.cn/data/attached/image/20181228/20181228145105_7299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5F3F6">
                  <a:alpha val="100000"/>
                </a:srgbClr>
              </a:clrFrom>
              <a:clrTo>
                <a:srgbClr val="F5F3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8935" y="0"/>
            <a:ext cx="1895475" cy="2949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12" descr="http://tucoo.com/art/middle_ages_03/images/art02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128" y="767715"/>
            <a:ext cx="2160587" cy="28082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760095" y="3387090"/>
            <a:ext cx="4771390" cy="2953385"/>
            <a:chOff x="1197" y="5334"/>
            <a:chExt cx="7514" cy="4651"/>
          </a:xfrm>
        </p:grpSpPr>
        <p:sp>
          <p:nvSpPr>
            <p:cNvPr id="9" name="Text Box 11"/>
            <p:cNvSpPr txBox="1"/>
            <p:nvPr/>
          </p:nvSpPr>
          <p:spPr>
            <a:xfrm>
              <a:off x="1197" y="9211"/>
              <a:ext cx="7334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26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达</a:t>
              </a:r>
              <a:r>
                <a:rPr lang="en-US" altLang="zh-CN" sz="26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·</a:t>
              </a:r>
              <a:r>
                <a:rPr lang="zh-CN" altLang="en-US" sz="26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芬奇</a:t>
              </a:r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《最后的晚餐》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endParaRPr>
            </a:p>
          </p:txBody>
        </p:sp>
        <p:pic>
          <p:nvPicPr>
            <p:cNvPr id="4" name="Picture 16" descr="http://5b0988e595225.cdn.sohucs.com/images/20180509/7b0345f2ecae4dcf93debdc8c1784c98.jpe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97" y="5334"/>
              <a:ext cx="7514" cy="3973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11" descr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48" y="1023303"/>
            <a:ext cx="4337050" cy="2160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0" y="1290320"/>
            <a:ext cx="850265" cy="4356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艺术</a:t>
            </a:r>
            <a:r>
              <a:rPr 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三杰</a:t>
            </a:r>
            <a:endParaRPr 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>
              <a:lnSpc>
                <a:spcPct val="110000"/>
              </a:lnSpc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世纪）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102360" y="3724910"/>
            <a:ext cx="6990080" cy="3032125"/>
            <a:chOff x="1736" y="5866"/>
            <a:chExt cx="11008" cy="4775"/>
          </a:xfrm>
        </p:grpSpPr>
        <p:pic>
          <p:nvPicPr>
            <p:cNvPr id="3" name="Picture 14" descr="http://upload.hqrw.com.cn/2015/0907/1441611615454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0" y="5866"/>
              <a:ext cx="3675" cy="4775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 Box 11"/>
            <p:cNvSpPr txBox="1"/>
            <p:nvPr/>
          </p:nvSpPr>
          <p:spPr>
            <a:xfrm>
              <a:off x="1736" y="9867"/>
              <a:ext cx="7334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r">
                <a:spcBef>
                  <a:spcPct val="50000"/>
                </a:spcBef>
              </a:pPr>
              <a:r>
                <a:rPr lang="zh-CN" altLang="en-US" sz="26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米开朗琪罗</a:t>
              </a:r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《大卫》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006715" y="3032125"/>
            <a:ext cx="3835400" cy="3799840"/>
            <a:chOff x="12609" y="4775"/>
            <a:chExt cx="6040" cy="598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38" y="4775"/>
              <a:ext cx="4128" cy="521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7"/>
            <p:cNvSpPr txBox="1"/>
            <p:nvPr/>
          </p:nvSpPr>
          <p:spPr>
            <a:xfrm>
              <a:off x="12609" y="9985"/>
              <a:ext cx="6041" cy="77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r">
                <a:spcBef>
                  <a:spcPct val="50000"/>
                </a:spcBef>
              </a:pPr>
              <a:r>
                <a:rPr lang="zh-CN" altLang="en-US" sz="26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  <a:sym typeface="+mn-ea"/>
                </a:rPr>
                <a:t>拉斐尔</a:t>
              </a:r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  <a:sym typeface="+mn-ea"/>
                </a:rPr>
                <a:t>《草地上的圣母》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endParaRPr>
            </a:p>
          </p:txBody>
        </p:sp>
      </p:grpSp>
      <p:sp>
        <p:nvSpPr>
          <p:cNvPr id="12" name="TextBox 13"/>
          <p:cNvSpPr txBox="1"/>
          <p:nvPr/>
        </p:nvSpPr>
        <p:spPr>
          <a:xfrm>
            <a:off x="1742123" y="4612323"/>
            <a:ext cx="9190037" cy="76993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描绘现世生活，展现人物的内心世界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312795" y="1514793"/>
            <a:ext cx="6048375" cy="70675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中世纪呆板僵硬的风格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一、批判神学：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文艺复兴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Text Box 11"/>
          <p:cNvSpPr txBox="1"/>
          <p:nvPr/>
        </p:nvSpPr>
        <p:spPr>
          <a:xfrm>
            <a:off x="6044565" y="143510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3.</a:t>
            </a:r>
            <a:r>
              <a:rPr lang="zh-CN" altLang="en-US" sz="3200" b="1" dirty="0">
                <a:latin typeface="+mj-ea"/>
                <a:ea typeface="+mj-ea"/>
              </a:rPr>
              <a:t>成就</a:t>
            </a:r>
            <a:endParaRPr lang="zh-CN" altLang="en-US" sz="3200" b="1" dirty="0">
              <a:latin typeface="+mj-ea"/>
              <a:ea typeface="+mj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274320" y="891540"/>
          <a:ext cx="1159827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630"/>
                <a:gridCol w="9732645"/>
              </a:tblGrid>
              <a:tr h="4876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</a:t>
                      </a: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29100" algn="l"/>
                        </a:tabLst>
                        <a:defRPr/>
                      </a:pPr>
                      <a:r>
                        <a:rPr lang="zh-CN" altLang="en-US" sz="26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但丁、彼特拉克、薄伽丘</a:t>
                      </a:r>
                      <a:r>
                        <a:rPr lang="en-US" altLang="zh-CN" sz="26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(“</a:t>
                      </a:r>
                      <a:r>
                        <a:rPr lang="zh-CN" altLang="en-US" sz="26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文学</a:t>
                      </a:r>
                      <a:r>
                        <a:rPr lang="zh-CN" altLang="en-US" sz="26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三杰”</a:t>
                      </a:r>
                      <a:r>
                        <a:rPr lang="en-US" altLang="zh-CN" sz="26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)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</a:t>
                      </a: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29100" algn="l"/>
                        </a:tabLst>
                        <a:defRPr/>
                      </a:pPr>
                      <a:r>
                        <a:rPr lang="zh-CN" altLang="en-US" sz="2600" b="1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达</a:t>
                      </a:r>
                      <a:r>
                        <a:rPr lang="en-US" altLang="zh-CN" sz="2600" b="1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·</a:t>
                      </a:r>
                      <a:r>
                        <a:rPr lang="zh-CN" altLang="en-US" sz="2600" b="1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芬奇、米开朗琪罗、拉斐尔</a:t>
                      </a:r>
                      <a:r>
                        <a:rPr lang="en-US" altLang="zh-CN" sz="2600" b="1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(“</a:t>
                      </a:r>
                      <a:r>
                        <a:rPr lang="zh-CN" altLang="en-US" sz="2600" b="1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美术</a:t>
                      </a:r>
                      <a:r>
                        <a:rPr lang="zh-CN" altLang="en-US" sz="2600" b="1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三杰”</a:t>
                      </a:r>
                      <a:r>
                        <a:rPr lang="en-US" altLang="zh-CN" sz="2600" b="1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)</a:t>
                      </a:r>
                      <a:endParaRPr lang="zh-CN" altLang="en-US" sz="26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</a:t>
                      </a: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世纪后期</a:t>
                      </a:r>
                      <a:endParaRPr lang="zh-CN" altLang="en-US" sz="26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229100" algn="l"/>
                        </a:tabLst>
                        <a:defRPr/>
                      </a:pPr>
                      <a:r>
                        <a:rPr lang="zh-CN" altLang="en-US" sz="2600" b="1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莎士比亚</a:t>
                      </a:r>
                      <a:endParaRPr lang="zh-CN" altLang="en-US" sz="2600" b="1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74320" y="2564130"/>
            <a:ext cx="5060315" cy="242633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>
              <a:lnSpc>
                <a:spcPct val="110000"/>
              </a:lnSpc>
            </a:pPr>
            <a:r>
              <a:rPr 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“人是一件多么了不起的杰作！多么高贵的</a:t>
            </a:r>
            <a:r>
              <a:rPr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理性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！多么伟大的</a:t>
            </a:r>
            <a:r>
              <a:rPr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力量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！多么</a:t>
            </a:r>
            <a:r>
              <a:rPr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优美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</a:t>
            </a:r>
            <a:r>
              <a:rPr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仪表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！多么</a:t>
            </a:r>
            <a:r>
              <a:rPr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文雅</a:t>
            </a:r>
            <a:r>
              <a:rPr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的举动！</a:t>
            </a:r>
            <a:endParaRPr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fontAlgn="auto">
              <a:lnSpc>
                <a:spcPct val="110000"/>
              </a:lnSpc>
            </a:pPr>
            <a:r>
              <a:rPr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sz="2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（英）</a:t>
            </a:r>
            <a:r>
              <a:rPr sz="2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莎士比亚</a:t>
            </a:r>
            <a:r>
              <a:rPr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《哈姆雷特</a:t>
            </a:r>
            <a:r>
              <a:rPr lang="zh-CN"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endParaRPr lang="zh-CN" sz="2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Text Box 11"/>
          <p:cNvSpPr txBox="1"/>
          <p:nvPr/>
        </p:nvSpPr>
        <p:spPr>
          <a:xfrm>
            <a:off x="0" y="5055235"/>
            <a:ext cx="5850890" cy="970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ct val="110000"/>
              </a:lnSpc>
              <a:spcBef>
                <a:spcPts val="0"/>
              </a:spcBef>
            </a:pPr>
            <a:r>
              <a:rPr lang="en-US" altLang="zh-CN" sz="2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sz="26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特点：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</a:pPr>
            <a:endParaRPr lang="zh-CN" altLang="en-US" sz="26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4" name="Text Box 11"/>
          <p:cNvSpPr txBox="1"/>
          <p:nvPr/>
        </p:nvSpPr>
        <p:spPr>
          <a:xfrm>
            <a:off x="6044565" y="2459355"/>
            <a:ext cx="39516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4.</a:t>
            </a:r>
            <a:r>
              <a:rPr lang="zh-CN" altLang="en-US" sz="3200" b="1" dirty="0">
                <a:latin typeface="+mj-ea"/>
                <a:ea typeface="+mj-ea"/>
              </a:rPr>
              <a:t>精神内核及内涵：</a:t>
            </a:r>
            <a:endParaRPr lang="zh-CN" altLang="en-US" sz="3200" b="1" dirty="0">
              <a:latin typeface="+mj-ea"/>
              <a:ea typeface="+mj-ea"/>
            </a:endParaRPr>
          </a:p>
        </p:txBody>
      </p:sp>
      <p:sp>
        <p:nvSpPr>
          <p:cNvPr id="7169" name="Rectangle 2"/>
          <p:cNvSpPr>
            <a:spLocks noChangeArrowheads="1"/>
          </p:cNvSpPr>
          <p:nvPr/>
        </p:nvSpPr>
        <p:spPr bwMode="auto">
          <a:xfrm>
            <a:off x="6043930" y="3136583"/>
            <a:ext cx="5641340" cy="25279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</a:ln>
          <a:effectLst/>
        </p:spPr>
        <p:txBody>
          <a:bodyPr wrap="square" anchor="ctr">
            <a:spAutoFit/>
          </a:bodyPr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内核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内涵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：①提升人的地位；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②崇尚人的理性；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③追求人的幸福；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④提倡人的探索。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49695" y="5939155"/>
            <a:ext cx="4830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以人为中心，追求现实幸福！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1285" y="5495290"/>
            <a:ext cx="5828665" cy="5308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10000"/>
              </a:lnSpc>
              <a:spcBef>
                <a:spcPts val="0"/>
              </a:spcBef>
            </a:pPr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体现了人文主义的政治理想和道德观念</a:t>
            </a:r>
            <a:endParaRPr lang="zh-CN" altLang="en-US" sz="26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4400" y="3137535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人文主义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0" grpId="0"/>
      <p:bldP spid="4" grpId="0"/>
      <p:bldP spid="7169" grpId="0" animBg="1"/>
      <p:bldP spid="1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1285" y="0"/>
            <a:ext cx="7648575" cy="768350"/>
            <a:chOff x="207" y="0"/>
            <a:chExt cx="12045" cy="1210"/>
          </a:xfrm>
        </p:grpSpPr>
        <p:sp>
          <p:nvSpPr>
            <p:cNvPr id="21" name="文本框 20"/>
            <p:cNvSpPr txBox="1"/>
            <p:nvPr/>
          </p:nvSpPr>
          <p:spPr>
            <a:xfrm>
              <a:off x="207" y="0"/>
              <a:ext cx="1204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10000"/>
                </a:lnSpc>
              </a:pPr>
              <a:r>
                <a:rPr lang="zh-CN" altLang="en-US" sz="3600" b="1"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一、批判神学：</a:t>
              </a:r>
              <a:r>
                <a:rPr lang="zh-CN" altLang="en-US" sz="4000" b="1">
                  <a:solidFill>
                    <a:srgbClr val="DF362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黑体" panose="02010609060101010101" pitchFamily="49" charset="-122"/>
                  <a:sym typeface="Wingdings" panose="05000000000000000000" charset="0"/>
                </a:rPr>
                <a:t>文艺复兴</a:t>
              </a:r>
              <a:endParaRPr lang="zh-CN" altLang="en-US" sz="4000" b="1">
                <a:solidFill>
                  <a:srgbClr val="DF3621"/>
                </a:solidFill>
                <a:latin typeface="方正粗黑宋简体" panose="02000000000000000000" charset="-122"/>
                <a:ea typeface="方正粗黑宋简体" panose="02000000000000000000" charset="-122"/>
                <a:cs typeface="黑体" panose="02010609060101010101" pitchFamily="49" charset="-122"/>
                <a:sym typeface="Wingdings" panose="05000000000000000000" charset="0"/>
              </a:endParaRPr>
            </a:p>
          </p:txBody>
        </p:sp>
        <p:sp>
          <p:nvSpPr>
            <p:cNvPr id="5" name="流程图: 文档 4"/>
            <p:cNvSpPr/>
            <p:nvPr/>
          </p:nvSpPr>
          <p:spPr>
            <a:xfrm flipV="1">
              <a:off x="207" y="1048"/>
              <a:ext cx="8879" cy="161"/>
            </a:xfrm>
            <a:prstGeom prst="flowChartDocument">
              <a:avLst/>
            </a:prstGeom>
            <a:solidFill>
              <a:srgbClr val="DF3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87680" y="918845"/>
            <a:ext cx="7332980" cy="5651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实质：创立符合新兴资产阶级需要的新文化。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7680" y="1635125"/>
            <a:ext cx="2336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+mj-ea"/>
                <a:ea typeface="+mj-ea"/>
              </a:rPr>
              <a:t>6.</a:t>
            </a:r>
            <a:r>
              <a:rPr lang="zh-CN" altLang="en-US" sz="3200" b="1" dirty="0">
                <a:latin typeface="+mj-ea"/>
                <a:ea typeface="+mj-ea"/>
              </a:rPr>
              <a:t>影响：</a:t>
            </a:r>
            <a:endParaRPr lang="zh-CN" altLang="en-US" sz="3200" b="1" dirty="0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680" y="2491105"/>
            <a:ext cx="6024880" cy="2934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1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①性质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：一场资产阶级的新文化运动；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②思想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：一定程度上冲击封建秩序，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解放人性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③科学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：使人们开始更多地关注人本身与现实世界，推动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近代科学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兴起；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1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④经济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促进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资本主义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发展。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lum bright="18000"/>
          </a:blip>
          <a:srcRect t="8333"/>
          <a:stretch>
            <a:fillRect/>
          </a:stretch>
        </p:blipFill>
        <p:spPr>
          <a:xfrm>
            <a:off x="7769860" y="1764030"/>
            <a:ext cx="3815080" cy="466344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KSO_WM_UNIT_TABLE_BEAUTIFY" val="smartTable{bfc68cd9-415d-4a4e-b86d-46a25c4e2a28}"/>
  <p:tag name="TABLE_ENDDRAG_ORIGIN_RECT" val="566*224"/>
  <p:tag name="TABLE_ENDDRAG_RECT" val="381*103*566*224"/>
</p:tagLst>
</file>

<file path=ppt/tags/tag2.xml><?xml version="1.0" encoding="utf-8"?>
<p:tagLst xmlns:p="http://schemas.openxmlformats.org/presentationml/2006/main">
  <p:tag name="KSO_WM_UNIT_TABLE_BEAUTIFY" val="smartTable{87398ce1-e2ac-406c-b829-9e5fccf7aa3d}"/>
  <p:tag name="TABLE_ENDDRAG_ORIGIN_RECT" val="934*196"/>
  <p:tag name="TABLE_ENDDRAG_RECT" val="12*73*934*196"/>
</p:tagLst>
</file>

<file path=ppt/tags/tag3.xml><?xml version="1.0" encoding="utf-8"?>
<p:tagLst xmlns:p="http://schemas.openxmlformats.org/presentationml/2006/main">
  <p:tag name="KSO_WM_UNIT_TABLE_BEAUTIFY" val="smartTable{a9f84907-8e6a-460e-b332-64d3bd5c3346}"/>
  <p:tag name="TABLE_ENDDRAG_ORIGIN_RECT" val="913*61"/>
  <p:tag name="TABLE_ENDDRAG_RECT" val="21*70*913*61"/>
</p:tagLst>
</file>

<file path=ppt/tags/tag4.xml><?xml version="1.0" encoding="utf-8"?>
<p:tagLst xmlns:p="http://schemas.openxmlformats.org/presentationml/2006/main">
  <p:tag name="KSO_WM_UNIT_TABLE_BEAUTIFY" val="smartTable{a9f84907-8e6a-460e-b332-64d3bd5c3346}"/>
  <p:tag name="TABLE_ENDDRAG_ORIGIN_RECT" val="852*96"/>
  <p:tag name="TABLE_ENDDRAG_RECT" val="53*171*852*96"/>
</p:tagLst>
</file>

<file path=ppt/tags/tag5.xml><?xml version="1.0" encoding="utf-8"?>
<p:tagLst xmlns:p="http://schemas.openxmlformats.org/presentationml/2006/main">
  <p:tag name="KSO_WM_UNIT_TABLE_BEAUTIFY" val="smartTable{f914cfbb-053d-4aee-a875-5460be5f1969}"/>
</p:tagLst>
</file>

<file path=ppt/tags/tag6.xml><?xml version="1.0" encoding="utf-8"?>
<p:tagLst xmlns:p="http://schemas.openxmlformats.org/presentationml/2006/main">
  <p:tag name="KSO_WM_UNIT_TABLE_BEAUTIFY" val="smartTable{c48c0874-0d98-4272-be34-b76a3519797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4493</Words>
  <Application>WPS 演示</Application>
  <PresentationFormat>宽屏</PresentationFormat>
  <Paragraphs>552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黑体</vt:lpstr>
      <vt:lpstr>Wingdings</vt:lpstr>
      <vt:lpstr>汉仪书魂体简</vt:lpstr>
      <vt:lpstr>方正粗黑宋简体</vt:lpstr>
      <vt:lpstr>微软雅黑</vt:lpstr>
      <vt:lpstr>楷体</vt:lpstr>
      <vt:lpstr>Times New Roman</vt:lpstr>
      <vt:lpstr>Arial Unicode MS</vt:lpstr>
      <vt:lpstr>Calibri</vt:lpstr>
      <vt:lpstr>仿宋_GB2312</vt:lpstr>
      <vt:lpstr>仿宋</vt:lpstr>
      <vt:lpstr>Arial</vt:lpstr>
      <vt:lpstr>Courier New</vt:lpstr>
      <vt:lpstr>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13</cp:revision>
  <dcterms:created xsi:type="dcterms:W3CDTF">2021-02-20T03:25:00Z</dcterms:created>
  <dcterms:modified xsi:type="dcterms:W3CDTF">2021-03-11T01:45:51Z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SaveFontToCloudKey">
    <vt:lpwstr>0_btnclosed</vt:lpwstr>
  </property>
</Properties>
</file>