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0" r:id="rId3"/>
    <p:sldId id="473" r:id="rId5"/>
    <p:sldId id="500" r:id="rId6"/>
    <p:sldId id="502" r:id="rId7"/>
    <p:sldId id="515" r:id="rId8"/>
    <p:sldId id="514" r:id="rId9"/>
    <p:sldId id="516" r:id="rId10"/>
    <p:sldId id="517" r:id="rId11"/>
    <p:sldId id="505" r:id="rId12"/>
    <p:sldId id="518" r:id="rId13"/>
    <p:sldId id="519" r:id="rId14"/>
    <p:sldId id="509" r:id="rId15"/>
    <p:sldId id="527" r:id="rId16"/>
    <p:sldId id="528" r:id="rId17"/>
    <p:sldId id="511" r:id="rId18"/>
    <p:sldId id="531" r:id="rId19"/>
    <p:sldId id="405" r:id="rId20"/>
  </p:sldIdLst>
  <p:sldSz cx="9144000" cy="6858000" type="screen4x3"/>
  <p:notesSz cx="6887845" cy="10021570"/>
  <p:embeddedFontLst>
    <p:embeddedFont>
      <p:font typeface="Arial Black" panose="020B0A04020102020204" charset="0"/>
      <p:bold r:id="rId24"/>
    </p:embeddedFont>
    <p:embeddedFont>
      <p:font typeface="Calibri" panose="020F0502020204030204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等线" panose="02010600030101010101" charset="-122"/>
      <p:regular r:id="rId33"/>
    </p:embeddedFont>
    <p:embeddedFont>
      <p:font typeface="等线 Light" panose="02010600030101010101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7" userDrawn="1">
          <p15:clr>
            <a:srgbClr val="A4A3A4"/>
          </p15:clr>
        </p15:guide>
        <p15:guide id="2" pos="27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33FF"/>
    <a:srgbClr val="ABDCF7"/>
    <a:srgbClr val="6600FF"/>
    <a:srgbClr val="0000FF"/>
    <a:srgbClr val="3366CC"/>
    <a:srgbClr val="6666FF"/>
    <a:srgbClr val="2D91B9"/>
    <a:srgbClr val="CCFF66"/>
    <a:srgbClr val="E0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7" autoAdjust="0"/>
  </p:normalViewPr>
  <p:slideViewPr>
    <p:cSldViewPr showGuides="1">
      <p:cViewPr varScale="1">
        <p:scale>
          <a:sx n="48" d="100"/>
          <a:sy n="48" d="100"/>
        </p:scale>
        <p:origin x="-684" y="-108"/>
      </p:cViewPr>
      <p:guideLst>
        <p:guide orient="horz" pos="2207"/>
        <p:guide pos="27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2.xml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277" cy="501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t" anchorCtr="0" compatLnSpc="1"/>
          <a:lstStyle>
            <a:lvl1pPr>
              <a:defRPr sz="1300"/>
            </a:lvl1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103" y="0"/>
            <a:ext cx="2986466" cy="501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t" anchorCtr="0" compatLnSpc="1"/>
          <a:lstStyle>
            <a:lvl1pPr algn="r">
              <a:defRPr sz="1300"/>
            </a:lvl1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60397"/>
            <a:ext cx="5510530" cy="4509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ctr" anchorCtr="0" compatLnSpc="1"/>
          <a:lstStyle/>
          <a:p>
            <a:pPr marL="0" marR="0" lvl="0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83235" marR="0" lvl="1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66470" marR="0" lvl="2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449070" marR="0" lvl="3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932305" marR="0" lvl="4" indent="0" algn="l" defTabSz="96647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054"/>
            <a:ext cx="2983277" cy="501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b" anchorCtr="0" compatLnSpc="1"/>
          <a:lstStyle>
            <a:lvl1pPr>
              <a:defRPr sz="1300"/>
            </a:lvl1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103" y="9519054"/>
            <a:ext cx="2986466" cy="501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625" tIns="48312" rIns="96625" bIns="48312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300" dirty="0"/>
            </a:fld>
            <a:endParaRPr lang="en-US" altLang="zh-CN"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此页根据教案所加，如果不需要可以删除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\Desktop\PPT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标题 1"/>
          <p:cNvSpPr txBox="1"/>
          <p:nvPr/>
        </p:nvSpPr>
        <p:spPr>
          <a:xfrm>
            <a:off x="360362" y="4210977"/>
            <a:ext cx="8423275" cy="19027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5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talk teens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skills (Ⅰ)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9823" y="730109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Task 4 Underline and predict</a:t>
            </a:r>
            <a:endParaRPr lang="en-US" altLang="zh-CN" sz="32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555" y="1092200"/>
            <a:ext cx="5711825" cy="14986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" name="图片 3" descr="{61J@%P`{YACJ4UT11{ZG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" y="1536065"/>
            <a:ext cx="8997315" cy="439166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5429885" y="2489835"/>
            <a:ext cx="942340" cy="31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739890" y="4342130"/>
            <a:ext cx="2152650" cy="2286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739890" y="4869180"/>
            <a:ext cx="1288415" cy="1778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78585" y="5805170"/>
            <a:ext cx="4057650" cy="698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ONWY9%JW]F8SE}{1QL%NDG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55" y="0"/>
            <a:ext cx="6079490" cy="645033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414905" y="2516505"/>
            <a:ext cx="942340" cy="31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884295" y="3754755"/>
            <a:ext cx="2152650" cy="2286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411730" y="2853055"/>
            <a:ext cx="72009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619750" y="4707255"/>
            <a:ext cx="1544320" cy="1778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411730" y="4091940"/>
            <a:ext cx="72009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203450" y="5317490"/>
            <a:ext cx="72009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C[LQXIHIYA64GN4Z$5KI74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" y="290195"/>
            <a:ext cx="4848225" cy="35242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619750" y="2279015"/>
            <a:ext cx="942340" cy="31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272030" y="5572760"/>
            <a:ext cx="2084070" cy="1651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203450" y="4941570"/>
            <a:ext cx="1072515" cy="171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05766" y="1443977"/>
            <a:ext cx="8309552" cy="3969385"/>
          </a:xfrm>
          <a:prstGeom prst="rect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 you mother. Make sure she understands 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the conversation politely</a:t>
            </a:r>
            <a:endParaRPr lang="en-US" altLang="zh-CN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let your mother know ... and ask for more free time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 in your mother’s shoes and try to understand what she does.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 typeface="Arial" panose="020B0604020202020204" pitchFamily="34" charset="0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understand what she does</a:t>
            </a:r>
            <a:endParaRPr lang="en-US" altLang="zh-CN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 typeface="Arial" panose="020B0604020202020204" pitchFamily="34" charset="0"/>
            </a:pPr>
            <a:r>
              <a:rPr lang="en-US" altLang="zh-C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think about why she does so</a:t>
            </a:r>
            <a:endParaRPr lang="en-US" altLang="zh-CN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 rot="540000">
            <a:off x="3905250" y="741680"/>
            <a:ext cx="4965700" cy="521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probably the advice?</a:t>
            </a:r>
            <a:endParaRPr lang="en-US" altLang="zh-CN" sz="2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9823" y="730109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Task 5 Listen and check</a:t>
            </a:r>
            <a:endParaRPr lang="en-US" altLang="zh-CN" sz="32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0675" y="1074420"/>
            <a:ext cx="4682490" cy="13271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" name="图片 3" descr="{61J@%P`{YACJ4UT11{ZG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" y="1536065"/>
            <a:ext cx="8997315" cy="4391660"/>
          </a:xfrm>
          <a:prstGeom prst="rect">
            <a:avLst/>
          </a:prstGeom>
        </p:spPr>
      </p:pic>
      <p:sp>
        <p:nvSpPr>
          <p:cNvPr id="7" name="矩形: 圆角 1"/>
          <p:cNvSpPr/>
          <p:nvPr/>
        </p:nvSpPr>
        <p:spPr>
          <a:xfrm>
            <a:off x="2272030" y="2545080"/>
            <a:ext cx="1848485" cy="30416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7261860" y="3105150"/>
            <a:ext cx="1715770" cy="30416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: 圆角 1"/>
          <p:cNvSpPr/>
          <p:nvPr/>
        </p:nvSpPr>
        <p:spPr>
          <a:xfrm>
            <a:off x="5465445" y="4021455"/>
            <a:ext cx="1297940" cy="30416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: 圆角 1"/>
          <p:cNvSpPr/>
          <p:nvPr/>
        </p:nvSpPr>
        <p:spPr>
          <a:xfrm>
            <a:off x="3961765" y="4555490"/>
            <a:ext cx="861695" cy="30416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: 圆角 1"/>
          <p:cNvSpPr/>
          <p:nvPr/>
        </p:nvSpPr>
        <p:spPr>
          <a:xfrm>
            <a:off x="6763385" y="5497830"/>
            <a:ext cx="648335" cy="30416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ONWY9%JW]F8SE}{1QL%NDG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" y="0"/>
            <a:ext cx="6109335" cy="6482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01570" y="1255395"/>
            <a:ext cx="12839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 to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8070" y="1570355"/>
            <a:ext cx="15424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feelings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81128" y="1897931"/>
            <a:ext cx="21816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time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85130" y="2498090"/>
            <a:ext cx="1968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well at school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86605" y="3072537"/>
            <a:ext cx="285113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in the middle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10155" y="3409950"/>
            <a:ext cx="15709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interests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12160" y="4019550"/>
            <a:ext cx="12236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music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21585" y="4356735"/>
            <a:ext cx="11747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yourself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49595" y="4752975"/>
            <a:ext cx="1273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 with 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friends</a:t>
            </a:r>
            <a:endParaRPr lang="en-US" altLang="zh-CN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27095" y="289464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Task 6 Group work</a:t>
            </a:r>
            <a:endParaRPr lang="zh-CN" altLang="zh-CN" sz="3200" b="1" dirty="0"/>
          </a:p>
        </p:txBody>
      </p:sp>
      <p:sp>
        <p:nvSpPr>
          <p:cNvPr id="18" name="矩形 17"/>
          <p:cNvSpPr/>
          <p:nvPr/>
        </p:nvSpPr>
        <p:spPr>
          <a:xfrm>
            <a:off x="896620" y="642620"/>
            <a:ext cx="3811270" cy="15049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0135" y="964591"/>
            <a:ext cx="314248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Problems </a:t>
            </a:r>
            <a:endParaRPr lang="en-US" altLang="zh-C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7863" y="964549"/>
            <a:ext cx="222341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Advice</a:t>
            </a:r>
            <a:endParaRPr lang="en-US" altLang="zh-CN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2394" y="1759583"/>
            <a:ext cx="3119312" cy="1568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sb too much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 sb too far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hard on sb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strict with sb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410" y="5233035"/>
            <a:ext cx="3130550" cy="1198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sb against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spoil sb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overprotective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2475" y="3503930"/>
            <a:ext cx="3119120" cy="1568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no concern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neglect/ignore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indifferent to sb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care for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20515" y="2077720"/>
            <a:ext cx="4582160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yourself understood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to them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 with them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ideas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20515" y="3947795"/>
            <a:ext cx="4582795" cy="1938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your parents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meet in the middle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yourself in your parents’ shoes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independent of sb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your own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五边形 7"/>
          <p:cNvSpPr/>
          <p:nvPr/>
        </p:nvSpPr>
        <p:spPr>
          <a:xfrm>
            <a:off x="3690630" y="1200505"/>
            <a:ext cx="940764" cy="258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V 形 8"/>
          <p:cNvSpPr/>
          <p:nvPr/>
        </p:nvSpPr>
        <p:spPr>
          <a:xfrm>
            <a:off x="4707907" y="1186696"/>
            <a:ext cx="296141" cy="27229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箭头: V 形 23"/>
          <p:cNvSpPr/>
          <p:nvPr/>
        </p:nvSpPr>
        <p:spPr>
          <a:xfrm>
            <a:off x="5012367" y="1186696"/>
            <a:ext cx="296141" cy="27229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227696" y="1462427"/>
            <a:ext cx="3811270" cy="15049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1500366" y="1083820"/>
            <a:ext cx="38164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Task </a:t>
            </a:r>
            <a:r>
              <a:rPr lang="en-US" altLang="zh-CN" sz="3200" b="1" dirty="0" smtClean="0"/>
              <a:t>7 Homework</a:t>
            </a:r>
            <a:endParaRPr lang="zh-CN" altLang="zh-C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27684" y="3087591"/>
            <a:ext cx="568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on the Internet for more expressions of asking advice and giving advice.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22"/>
          <p:cNvGrpSpPr/>
          <p:nvPr/>
        </p:nvGrpSpPr>
        <p:grpSpPr>
          <a:xfrm>
            <a:off x="1114414" y="2304891"/>
            <a:ext cx="6655709" cy="2706170"/>
            <a:chOff x="467542" y="1988839"/>
            <a:chExt cx="8208914" cy="296748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467542" y="2007426"/>
              <a:ext cx="1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467544" y="1988839"/>
              <a:ext cx="8173416" cy="3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562350" y="462915"/>
            <a:ext cx="2828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 Black" panose="020B0A04020102020204" charset="0"/>
                <a:cs typeface="Arial Black" panose="020B0A04020102020204" charset="0"/>
              </a:rPr>
              <a:t>Free talk</a:t>
            </a:r>
            <a:endParaRPr lang="zh-CN" altLang="zh-CN" sz="3600" b="1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5840" y="2103144"/>
            <a:ext cx="7872093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ever have problems with your parents? How did you deal with them?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your friends ever complain about their relationship with their parents? What advice did you give to them?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22"/>
          <p:cNvGrpSpPr/>
          <p:nvPr/>
        </p:nvGrpSpPr>
        <p:grpSpPr>
          <a:xfrm>
            <a:off x="517525" y="1439545"/>
            <a:ext cx="7872095" cy="4112260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39765" y="939660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3618" y="522665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Task 1 Read and summarize</a:t>
            </a:r>
            <a:endParaRPr lang="en-US" altLang="zh-CN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94005" y="1960880"/>
            <a:ext cx="87528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first email of Part A 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try to summarize its 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idea in one sentence.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Rebecca’s problem: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</a:t>
            </a:r>
            <a:endParaRPr lang="zh-CN" altLang="zh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3995" y="876300"/>
            <a:ext cx="5349875" cy="158115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9110" y="4951095"/>
            <a:ext cx="8547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wants her mother to pay less attention to her grades.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10635" y="4915535"/>
            <a:ext cx="4112260" cy="532130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1950720" y="4951095"/>
            <a:ext cx="1537335" cy="523240"/>
          </a:xfrm>
          <a:prstGeom prst="ellipse">
            <a:avLst/>
          </a:prstGeom>
          <a:noFill/>
          <a:ln w="28575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reamstime_l_66491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50" y="1320800"/>
            <a:ext cx="3977005" cy="305371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43255" y="2197735"/>
            <a:ext cx="7904480" cy="341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paragraph once without highlighting or circling any of its text. This will give you a general idea of the subject and the author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purpose without getting too caught up in details and descriptions. Pay attention to the author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purpose for writing the paragraph.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6070" y="581025"/>
            <a:ext cx="4047490" cy="20447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9" name="组合 22"/>
          <p:cNvGrpSpPr/>
          <p:nvPr/>
        </p:nvGrpSpPr>
        <p:grpSpPr>
          <a:xfrm>
            <a:off x="412115" y="1609090"/>
            <a:ext cx="8170545" cy="4023360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66435" y="1111110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2115" y="260350"/>
            <a:ext cx="4202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Steps for summarizing</a:t>
            </a:r>
            <a:endParaRPr lang="zh-CN" altLang="zh-CN" sz="2800" b="1" dirty="0"/>
          </a:p>
          <a:p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77520" y="1524000"/>
            <a:ext cx="8340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Re-read the paragraph while looking for key words and phrases, usually the words or phrases the author repeats.  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grpSp>
        <p:nvGrpSpPr>
          <p:cNvPr id="19" name="组合 22"/>
          <p:cNvGrpSpPr/>
          <p:nvPr/>
        </p:nvGrpSpPr>
        <p:grpSpPr>
          <a:xfrm>
            <a:off x="215900" y="1225550"/>
            <a:ext cx="8775700" cy="5134610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48655" y="751065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3098800"/>
            <a:ext cx="8543290" cy="2993390"/>
          </a:xfrm>
          <a:prstGeom prst="rect">
            <a:avLst/>
          </a:prstGeom>
        </p:spPr>
      </p:pic>
      <p:sp>
        <p:nvSpPr>
          <p:cNvPr id="7" name="矩形: 圆角 1"/>
          <p:cNvSpPr/>
          <p:nvPr/>
        </p:nvSpPr>
        <p:spPr>
          <a:xfrm>
            <a:off x="617855" y="3251835"/>
            <a:ext cx="1003935" cy="33210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: 圆角 1"/>
          <p:cNvSpPr/>
          <p:nvPr/>
        </p:nvSpPr>
        <p:spPr>
          <a:xfrm>
            <a:off x="3617595" y="3279775"/>
            <a:ext cx="1101725" cy="27622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: 圆角 1"/>
          <p:cNvSpPr/>
          <p:nvPr/>
        </p:nvSpPr>
        <p:spPr>
          <a:xfrm>
            <a:off x="6304915" y="3556000"/>
            <a:ext cx="1029970" cy="34988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2036445" y="3896995"/>
            <a:ext cx="2275205" cy="30607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: 圆角 1"/>
          <p:cNvSpPr/>
          <p:nvPr/>
        </p:nvSpPr>
        <p:spPr>
          <a:xfrm>
            <a:off x="2036445" y="4300220"/>
            <a:ext cx="3413760" cy="25273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: 圆角 1"/>
          <p:cNvSpPr/>
          <p:nvPr/>
        </p:nvSpPr>
        <p:spPr>
          <a:xfrm>
            <a:off x="4055110" y="4615180"/>
            <a:ext cx="1057275" cy="31051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06070" y="581025"/>
            <a:ext cx="4047490" cy="20447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2115" y="260350"/>
            <a:ext cx="4202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/>
              <a:t>Steps for summarizing</a:t>
            </a:r>
            <a:endParaRPr lang="zh-CN" altLang="zh-CN" sz="2800" b="1" dirty="0"/>
          </a:p>
          <a:p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  <p:bldP spid="8" grpId="0" bldLvl="0" animBg="1"/>
      <p:bldP spid="9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45465" y="1719580"/>
            <a:ext cx="7904480" cy="371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zh-CN" sz="2400" b="1" dirty="0">
                <a:latin typeface="Times New Roman" panose="02020603050405020304" pitchFamily="18" charset="0"/>
              </a:rPr>
              <a:t>3: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Underline the paragraph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</a:rPr>
              <a:t>s first sentence, which often contains the paragraph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</a:rPr>
              <a:t>s main idea. 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Step 4: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Write one sentence in your words, by connecting the key words you have circled. Avoid adding information or opinions that are not in the original paragraph.  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grpSp>
        <p:nvGrpSpPr>
          <p:cNvPr id="19" name="组合 22"/>
          <p:cNvGrpSpPr/>
          <p:nvPr/>
        </p:nvGrpSpPr>
        <p:grpSpPr>
          <a:xfrm>
            <a:off x="412115" y="1440180"/>
            <a:ext cx="8170545" cy="4441190"/>
            <a:chOff x="467543" y="1988840"/>
            <a:chExt cx="8208913" cy="2967479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427984" y="1988840"/>
              <a:ext cx="4212977" cy="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66435" y="942200"/>
            <a:ext cx="1928794" cy="928670"/>
            <a:chOff x="0" y="6143644"/>
            <a:chExt cx="1928794" cy="928670"/>
          </a:xfrm>
        </p:grpSpPr>
        <p:sp>
          <p:nvSpPr>
            <p:cNvPr id="26" name="六边形 25"/>
            <p:cNvSpPr/>
            <p:nvPr/>
          </p:nvSpPr>
          <p:spPr>
            <a:xfrm>
              <a:off x="0" y="6429372"/>
              <a:ext cx="500066" cy="42862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28596" y="6143644"/>
              <a:ext cx="500066" cy="42862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8662" y="6643686"/>
              <a:ext cx="500066" cy="428628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28596" y="6643686"/>
              <a:ext cx="500066" cy="42862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六边形 29"/>
            <p:cNvSpPr/>
            <p:nvPr/>
          </p:nvSpPr>
          <p:spPr>
            <a:xfrm>
              <a:off x="1428728" y="6643686"/>
              <a:ext cx="500066" cy="428628"/>
            </a:xfrm>
            <a:prstGeom prst="hexagon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06070" y="581025"/>
            <a:ext cx="4047490" cy="20447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115" y="260350"/>
            <a:ext cx="4202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Steps for summarizing</a:t>
            </a:r>
            <a:endParaRPr lang="zh-CN" altLang="zh-CN" sz="2800" b="1" dirty="0"/>
          </a:p>
          <a:p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4199" y="699587"/>
            <a:ext cx="841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Task 2 Practise and discuss</a:t>
            </a:r>
            <a:endParaRPr lang="zh-CN" altLang="zh-CN" sz="3200" b="1" dirty="0"/>
          </a:p>
        </p:txBody>
      </p:sp>
      <p:sp>
        <p:nvSpPr>
          <p:cNvPr id="18" name="矩形 17"/>
          <p:cNvSpPr/>
          <p:nvPr/>
        </p:nvSpPr>
        <p:spPr>
          <a:xfrm>
            <a:off x="249555" y="1068070"/>
            <a:ext cx="5403850" cy="14097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225" y="5277485"/>
            <a:ext cx="81807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feels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lonely because his parents do not spend much time with him.</a:t>
            </a:r>
            <a:endParaRPr lang="en-US" altLang="zh-CN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37GWF}`IQ]IX%)8U%~90HM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3505" y="1455420"/>
            <a:ext cx="8917940" cy="3184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6215" y="4846955"/>
            <a:ext cx="86944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Simon’s problem: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_______________________________________________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_______________________________________________</a:t>
            </a:r>
            <a:endParaRPr lang="zh-CN" altLang="en-US" sz="2800"/>
          </a:p>
        </p:txBody>
      </p:sp>
      <p:sp>
        <p:nvSpPr>
          <p:cNvPr id="7" name="矩形: 圆角 1"/>
          <p:cNvSpPr/>
          <p:nvPr/>
        </p:nvSpPr>
        <p:spPr>
          <a:xfrm>
            <a:off x="1729740" y="1633220"/>
            <a:ext cx="1771650" cy="40386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: 圆角 1"/>
          <p:cNvSpPr/>
          <p:nvPr/>
        </p:nvSpPr>
        <p:spPr>
          <a:xfrm>
            <a:off x="5162550" y="1633220"/>
            <a:ext cx="1306195" cy="40386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: 圆角 1"/>
          <p:cNvSpPr/>
          <p:nvPr/>
        </p:nvSpPr>
        <p:spPr>
          <a:xfrm>
            <a:off x="4495165" y="2036445"/>
            <a:ext cx="3521075" cy="34734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3670935" y="2676525"/>
            <a:ext cx="709930" cy="37719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42398" y="5268693"/>
            <a:ext cx="7632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Laura’s problem: ________________________________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6574" y="5706027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parents protect her too much. 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/>
          </a:p>
        </p:txBody>
      </p:sp>
      <p:pic>
        <p:nvPicPr>
          <p:cNvPr id="3" name="图片 2" descr="C94%O~7Y{J56YXGMH5D__8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" y="798195"/>
            <a:ext cx="8432165" cy="4027170"/>
          </a:xfrm>
          <a:prstGeom prst="rect">
            <a:avLst/>
          </a:prstGeom>
        </p:spPr>
      </p:pic>
      <p:sp>
        <p:nvSpPr>
          <p:cNvPr id="8" name="矩形: 圆角 1"/>
          <p:cNvSpPr/>
          <p:nvPr/>
        </p:nvSpPr>
        <p:spPr>
          <a:xfrm>
            <a:off x="5883275" y="984250"/>
            <a:ext cx="1155065" cy="32448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: 圆角 1"/>
          <p:cNvSpPr/>
          <p:nvPr/>
        </p:nvSpPr>
        <p:spPr>
          <a:xfrm>
            <a:off x="5883275" y="1308735"/>
            <a:ext cx="2560320" cy="30416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: 圆角 1"/>
          <p:cNvSpPr/>
          <p:nvPr/>
        </p:nvSpPr>
        <p:spPr>
          <a:xfrm>
            <a:off x="3994785" y="2672080"/>
            <a:ext cx="1155065" cy="28829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3679825" y="3329305"/>
            <a:ext cx="2301875" cy="28575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: 圆角 1"/>
          <p:cNvSpPr/>
          <p:nvPr/>
        </p:nvSpPr>
        <p:spPr>
          <a:xfrm>
            <a:off x="3902075" y="3013710"/>
            <a:ext cx="1315085" cy="26797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9823" y="586568"/>
            <a:ext cx="841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Task 3 Discuss and share</a:t>
            </a:r>
            <a:endParaRPr lang="zh-CN" altLang="zh-CN" sz="3200" b="1" dirty="0"/>
          </a:p>
        </p:txBody>
      </p:sp>
      <p:sp>
        <p:nvSpPr>
          <p:cNvPr id="18" name="矩形 17"/>
          <p:cNvSpPr/>
          <p:nvPr/>
        </p:nvSpPr>
        <p:spPr>
          <a:xfrm>
            <a:off x="311785" y="958850"/>
            <a:ext cx="4798060" cy="115570"/>
          </a:xfrm>
          <a:prstGeom prst="rect">
            <a:avLst/>
          </a:prstGeom>
          <a:solidFill>
            <a:srgbClr val="0099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823" y="1477971"/>
            <a:ext cx="8742627" cy="312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Rebecca’s problem:  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wants her mother to pay less   			     attention to her grades.</a:t>
            </a:r>
            <a:endParaRPr lang="en-US" altLang="zh-CN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Simon’s problem:     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feels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lonely because his parents 			     do not spend much time with him.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Laura’s problem:     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parents protect her too much. 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962" y="4683444"/>
            <a:ext cx="8418288" cy="10502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1. Which problem is the most difficult one to deal with? Why?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 Did you have any suggestions to Rebecca?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 rot="20040000">
            <a:off x="115570" y="4511675"/>
            <a:ext cx="1219200" cy="36830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bg1"/>
                </a:solidFill>
              </a:rPr>
              <a:t>Questions</a:t>
            </a:r>
            <a:endParaRPr lang="en-US" altLang="zh-CN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REFSHAPE" val="774598308"/>
  <p:tag name="KSO_WM_UNIT_PLACING_PICTURE_USER_VIEWPORT" val="{&quot;height&quot;:5656,&quot;width&quot;:15840}"/>
</p:tagLst>
</file>

<file path=ppt/tags/tag2.xml><?xml version="1.0" encoding="utf-8"?>
<p:tagLst xmlns:p="http://schemas.openxmlformats.org/presentationml/2006/main">
  <p:tag name="KSO_WPP_MARK_KEY" val="ad40a4ab-569d-4e1f-98ca-b7c51face133"/>
  <p:tag name="COMMONDATA" val="eyJoZGlkIjoiYzJjMWZhMWRhZGQ3MjY2ODM4MDk1NmNmNjM2MjgxM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2863</Words>
  <Application>WPS 演示</Application>
  <PresentationFormat>全屏显示(4:3)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方正北魏楷书简体</vt:lpstr>
      <vt:lpstr>华文楷体</vt:lpstr>
      <vt:lpstr>方正大标宋简体</vt:lpstr>
      <vt:lpstr>Arial Black</vt:lpstr>
      <vt:lpstr>Calibri</vt:lpstr>
      <vt:lpstr>Comic Sans MS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熊圳</cp:lastModifiedBy>
  <cp:revision>690</cp:revision>
  <cp:lastPrinted>2020-01-31T01:45:00Z</cp:lastPrinted>
  <dcterms:created xsi:type="dcterms:W3CDTF">2014-10-10T12:32:00Z</dcterms:created>
  <dcterms:modified xsi:type="dcterms:W3CDTF">2023-03-31T06:30:07Z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2008B21FFEAE4D4AB31829FB847312A2</vt:lpwstr>
  </property>
</Properties>
</file>